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1453" r:id="rId5"/>
    <p:sldId id="575" r:id="rId6"/>
    <p:sldId id="413" r:id="rId7"/>
    <p:sldId id="361" r:id="rId8"/>
    <p:sldId id="1449" r:id="rId9"/>
    <p:sldId id="1450" r:id="rId10"/>
    <p:sldId id="495" r:id="rId11"/>
    <p:sldId id="423" r:id="rId12"/>
    <p:sldId id="412" r:id="rId13"/>
    <p:sldId id="1451" r:id="rId14"/>
    <p:sldId id="536" r:id="rId15"/>
    <p:sldId id="502" r:id="rId16"/>
    <p:sldId id="565"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7C7C"/>
    <a:srgbClr val="92D050"/>
    <a:srgbClr val="00B0F0"/>
    <a:srgbClr val="002060"/>
    <a:srgbClr val="7030A0"/>
    <a:srgbClr val="FF0000"/>
    <a:srgbClr val="FFC000"/>
    <a:srgbClr val="FF9016"/>
    <a:srgbClr val="F9B563"/>
    <a:srgbClr val="88888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che3508\Desktop\Drawdown%20Ratio%20Histo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che3508\Desktop\Drawdown%20Ratio%20Histo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che3508\Desktop\Drawdown%20Ratio%20Histor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che3508\Desktop\Drawdown%20Ratio%20History.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3200" dirty="0">
                <a:latin typeface="Arial" panose="020B0604020202020204" pitchFamily="34" charset="0"/>
                <a:cs typeface="Arial" panose="020B0604020202020204" pitchFamily="34" charset="0"/>
              </a:rPr>
              <a:t>Timeliness Expenditures  </a:t>
            </a:r>
          </a:p>
        </c:rich>
      </c:tx>
      <c:layout>
        <c:manualLayout>
          <c:xMode val="edge"/>
          <c:yMode val="edge"/>
          <c:x val="0.29498419131383236"/>
          <c:y val="1.7899228394971635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c:f>
              <c:strCache>
                <c:ptCount val="1"/>
                <c:pt idx="0">
                  <c:v>Period</c:v>
                </c:pt>
              </c:strCache>
            </c:strRef>
          </c:tx>
          <c:spPr>
            <a:solidFill>
              <a:schemeClr val="accent1"/>
            </a:solidFill>
            <a:ln>
              <a:noFill/>
            </a:ln>
            <a:effectLst/>
          </c:spPr>
          <c:invertIfNegative val="0"/>
          <c:cat>
            <c:numRef>
              <c:f>Sheet1!$A$4:$A$1048576</c:f>
              <c:numCache>
                <c:formatCode>mmm\ \'yy</c:formatCode>
                <c:ptCount val="1048573"/>
                <c:pt idx="0">
                  <c:v>42795</c:v>
                </c:pt>
                <c:pt idx="1">
                  <c:v>42826</c:v>
                </c:pt>
                <c:pt idx="2">
                  <c:v>42856</c:v>
                </c:pt>
                <c:pt idx="3">
                  <c:v>42887</c:v>
                </c:pt>
                <c:pt idx="4">
                  <c:v>42917</c:v>
                </c:pt>
                <c:pt idx="5">
                  <c:v>42948</c:v>
                </c:pt>
                <c:pt idx="6">
                  <c:v>43070</c:v>
                </c:pt>
                <c:pt idx="7">
                  <c:v>43101</c:v>
                </c:pt>
                <c:pt idx="8">
                  <c:v>43191</c:v>
                </c:pt>
                <c:pt idx="9">
                  <c:v>43252</c:v>
                </c:pt>
                <c:pt idx="10">
                  <c:v>43282</c:v>
                </c:pt>
                <c:pt idx="11">
                  <c:v>43313</c:v>
                </c:pt>
                <c:pt idx="12">
                  <c:v>43435</c:v>
                </c:pt>
                <c:pt idx="13">
                  <c:v>43556</c:v>
                </c:pt>
                <c:pt idx="14">
                  <c:v>43617</c:v>
                </c:pt>
                <c:pt idx="15">
                  <c:v>43647</c:v>
                </c:pt>
                <c:pt idx="16">
                  <c:v>43678</c:v>
                </c:pt>
                <c:pt idx="17">
                  <c:v>43800</c:v>
                </c:pt>
                <c:pt idx="18">
                  <c:v>43922</c:v>
                </c:pt>
                <c:pt idx="19">
                  <c:v>43983</c:v>
                </c:pt>
                <c:pt idx="20">
                  <c:v>44013</c:v>
                </c:pt>
                <c:pt idx="21">
                  <c:v>44044</c:v>
                </c:pt>
                <c:pt idx="22">
                  <c:v>44166</c:v>
                </c:pt>
                <c:pt idx="23">
                  <c:v>44287</c:v>
                </c:pt>
                <c:pt idx="24">
                  <c:v>44348</c:v>
                </c:pt>
                <c:pt idx="25">
                  <c:v>44378</c:v>
                </c:pt>
                <c:pt idx="26">
                  <c:v>44409</c:v>
                </c:pt>
                <c:pt idx="27">
                  <c:v>44531</c:v>
                </c:pt>
                <c:pt idx="28">
                  <c:v>44652</c:v>
                </c:pt>
                <c:pt idx="29">
                  <c:v>44713</c:v>
                </c:pt>
                <c:pt idx="30">
                  <c:v>44743</c:v>
                </c:pt>
                <c:pt idx="31">
                  <c:v>44774</c:v>
                </c:pt>
                <c:pt idx="32">
                  <c:v>44896</c:v>
                </c:pt>
                <c:pt idx="33">
                  <c:v>45017</c:v>
                </c:pt>
                <c:pt idx="34">
                  <c:v>45078</c:v>
                </c:pt>
                <c:pt idx="35">
                  <c:v>45108</c:v>
                </c:pt>
                <c:pt idx="36">
                  <c:v>45139</c:v>
                </c:pt>
                <c:pt idx="37">
                  <c:v>45261</c:v>
                </c:pt>
                <c:pt idx="38">
                  <c:v>45383</c:v>
                </c:pt>
              </c:numCache>
            </c:numRef>
          </c:cat>
          <c:val>
            <c:numRef>
              <c:f>Sheet1!$A$5:$A$44</c:f>
              <c:numCache>
                <c:formatCode>mmm\ \'yy</c:formatCode>
                <c:ptCount val="40"/>
                <c:pt idx="0">
                  <c:v>42826</c:v>
                </c:pt>
                <c:pt idx="1">
                  <c:v>42856</c:v>
                </c:pt>
                <c:pt idx="2">
                  <c:v>42887</c:v>
                </c:pt>
                <c:pt idx="3">
                  <c:v>42917</c:v>
                </c:pt>
                <c:pt idx="4">
                  <c:v>42948</c:v>
                </c:pt>
                <c:pt idx="5">
                  <c:v>43070</c:v>
                </c:pt>
                <c:pt idx="6">
                  <c:v>43101</c:v>
                </c:pt>
                <c:pt idx="7">
                  <c:v>43191</c:v>
                </c:pt>
                <c:pt idx="8">
                  <c:v>43252</c:v>
                </c:pt>
                <c:pt idx="9">
                  <c:v>43282</c:v>
                </c:pt>
                <c:pt idx="10">
                  <c:v>43313</c:v>
                </c:pt>
                <c:pt idx="11">
                  <c:v>43435</c:v>
                </c:pt>
                <c:pt idx="12">
                  <c:v>43556</c:v>
                </c:pt>
                <c:pt idx="13">
                  <c:v>43617</c:v>
                </c:pt>
                <c:pt idx="14">
                  <c:v>43647</c:v>
                </c:pt>
                <c:pt idx="15">
                  <c:v>43678</c:v>
                </c:pt>
                <c:pt idx="16">
                  <c:v>43800</c:v>
                </c:pt>
                <c:pt idx="17">
                  <c:v>43922</c:v>
                </c:pt>
                <c:pt idx="18">
                  <c:v>43983</c:v>
                </c:pt>
                <c:pt idx="19">
                  <c:v>44013</c:v>
                </c:pt>
                <c:pt idx="20">
                  <c:v>44044</c:v>
                </c:pt>
                <c:pt idx="21">
                  <c:v>44166</c:v>
                </c:pt>
                <c:pt idx="22">
                  <c:v>44287</c:v>
                </c:pt>
                <c:pt idx="23">
                  <c:v>44348</c:v>
                </c:pt>
                <c:pt idx="24">
                  <c:v>44378</c:v>
                </c:pt>
                <c:pt idx="25">
                  <c:v>44409</c:v>
                </c:pt>
                <c:pt idx="26">
                  <c:v>44531</c:v>
                </c:pt>
                <c:pt idx="27">
                  <c:v>44652</c:v>
                </c:pt>
                <c:pt idx="28">
                  <c:v>44713</c:v>
                </c:pt>
                <c:pt idx="29">
                  <c:v>44743</c:v>
                </c:pt>
                <c:pt idx="30">
                  <c:v>44774</c:v>
                </c:pt>
                <c:pt idx="31">
                  <c:v>44896</c:v>
                </c:pt>
                <c:pt idx="32">
                  <c:v>45017</c:v>
                </c:pt>
                <c:pt idx="33">
                  <c:v>45078</c:v>
                </c:pt>
                <c:pt idx="34">
                  <c:v>45108</c:v>
                </c:pt>
                <c:pt idx="35">
                  <c:v>45139</c:v>
                </c:pt>
                <c:pt idx="36">
                  <c:v>45261</c:v>
                </c:pt>
                <c:pt idx="37">
                  <c:v>45383</c:v>
                </c:pt>
              </c:numCache>
              <c:extLst/>
            </c:numRef>
          </c:val>
          <c:extLst>
            <c:ext xmlns:c16="http://schemas.microsoft.com/office/drawing/2014/chart" uri="{C3380CC4-5D6E-409C-BE32-E72D297353CC}">
              <c16:uniqueId val="{00000000-5671-4702-AC47-41DBF970E33C}"/>
            </c:ext>
          </c:extLst>
        </c:ser>
        <c:ser>
          <c:idx val="1"/>
          <c:order val="1"/>
          <c:tx>
            <c:strRef>
              <c:f>Sheet1!$B$1</c:f>
              <c:strCache>
                <c:ptCount val="1"/>
                <c:pt idx="0">
                  <c:v>Balance</c:v>
                </c:pt>
              </c:strCache>
            </c:strRef>
          </c:tx>
          <c:spPr>
            <a:solidFill>
              <a:srgbClr val="FF9016"/>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71-4702-AC47-41DBF970E33C}"/>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71-4702-AC47-41DBF970E33C}"/>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71-4702-AC47-41DBF970E33C}"/>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71-4702-AC47-41DBF970E33C}"/>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71-4702-AC47-41DBF970E33C}"/>
                </c:ext>
              </c:extLst>
            </c:dLbl>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71-4702-AC47-41DBF970E33C}"/>
                </c:ext>
              </c:extLst>
            </c:dLbl>
            <c:dLbl>
              <c:idx val="3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71-4702-AC47-41DBF970E33C}"/>
                </c:ext>
              </c:extLst>
            </c:dLbl>
            <c:numFmt formatCode="&quot;$&quot;##.#,,&quot;M&quot;" sourceLinked="0"/>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Sheet1!$A$4:$A$1048576</c:f>
              <c:numCache>
                <c:formatCode>mmm\ \'yy</c:formatCode>
                <c:ptCount val="1048573"/>
                <c:pt idx="0">
                  <c:v>42795</c:v>
                </c:pt>
                <c:pt idx="1">
                  <c:v>42826</c:v>
                </c:pt>
                <c:pt idx="2">
                  <c:v>42856</c:v>
                </c:pt>
                <c:pt idx="3">
                  <c:v>42887</c:v>
                </c:pt>
                <c:pt idx="4">
                  <c:v>42917</c:v>
                </c:pt>
                <c:pt idx="5">
                  <c:v>42948</c:v>
                </c:pt>
                <c:pt idx="6">
                  <c:v>43070</c:v>
                </c:pt>
                <c:pt idx="7">
                  <c:v>43101</c:v>
                </c:pt>
                <c:pt idx="8">
                  <c:v>43191</c:v>
                </c:pt>
                <c:pt idx="9">
                  <c:v>43252</c:v>
                </c:pt>
                <c:pt idx="10">
                  <c:v>43282</c:v>
                </c:pt>
                <c:pt idx="11">
                  <c:v>43313</c:v>
                </c:pt>
                <c:pt idx="12">
                  <c:v>43435</c:v>
                </c:pt>
                <c:pt idx="13">
                  <c:v>43556</c:v>
                </c:pt>
                <c:pt idx="14">
                  <c:v>43617</c:v>
                </c:pt>
                <c:pt idx="15">
                  <c:v>43647</c:v>
                </c:pt>
                <c:pt idx="16">
                  <c:v>43678</c:v>
                </c:pt>
                <c:pt idx="17">
                  <c:v>43800</c:v>
                </c:pt>
                <c:pt idx="18">
                  <c:v>43922</c:v>
                </c:pt>
                <c:pt idx="19">
                  <c:v>43983</c:v>
                </c:pt>
                <c:pt idx="20">
                  <c:v>44013</c:v>
                </c:pt>
                <c:pt idx="21">
                  <c:v>44044</c:v>
                </c:pt>
                <c:pt idx="22">
                  <c:v>44166</c:v>
                </c:pt>
                <c:pt idx="23">
                  <c:v>44287</c:v>
                </c:pt>
                <c:pt idx="24">
                  <c:v>44348</c:v>
                </c:pt>
                <c:pt idx="25">
                  <c:v>44378</c:v>
                </c:pt>
                <c:pt idx="26">
                  <c:v>44409</c:v>
                </c:pt>
                <c:pt idx="27">
                  <c:v>44531</c:v>
                </c:pt>
                <c:pt idx="28">
                  <c:v>44652</c:v>
                </c:pt>
                <c:pt idx="29">
                  <c:v>44713</c:v>
                </c:pt>
                <c:pt idx="30">
                  <c:v>44743</c:v>
                </c:pt>
                <c:pt idx="31">
                  <c:v>44774</c:v>
                </c:pt>
                <c:pt idx="32">
                  <c:v>44896</c:v>
                </c:pt>
                <c:pt idx="33">
                  <c:v>45017</c:v>
                </c:pt>
                <c:pt idx="34">
                  <c:v>45078</c:v>
                </c:pt>
                <c:pt idx="35">
                  <c:v>45108</c:v>
                </c:pt>
                <c:pt idx="36">
                  <c:v>45139</c:v>
                </c:pt>
                <c:pt idx="37">
                  <c:v>45261</c:v>
                </c:pt>
                <c:pt idx="38">
                  <c:v>45383</c:v>
                </c:pt>
              </c:numCache>
            </c:numRef>
          </c:cat>
          <c:val>
            <c:numRef>
              <c:f>Sheet1!$B$5:$B$44</c:f>
              <c:numCache>
                <c:formatCode>"$"#,##0</c:formatCode>
                <c:ptCount val="40"/>
                <c:pt idx="0">
                  <c:v>32110437.699999999</c:v>
                </c:pt>
                <c:pt idx="1">
                  <c:v>31751675.539999999</c:v>
                </c:pt>
                <c:pt idx="2">
                  <c:v>30695752</c:v>
                </c:pt>
                <c:pt idx="3">
                  <c:v>29699552.289999999</c:v>
                </c:pt>
                <c:pt idx="4">
                  <c:v>25393497.949999999</c:v>
                </c:pt>
                <c:pt idx="5">
                  <c:v>41442396.890000001</c:v>
                </c:pt>
                <c:pt idx="6">
                  <c:v>39692153.380000003</c:v>
                </c:pt>
                <c:pt idx="7">
                  <c:v>31267393.140000001</c:v>
                </c:pt>
                <c:pt idx="8">
                  <c:v>30382920.359999999</c:v>
                </c:pt>
                <c:pt idx="9">
                  <c:v>28384290.809999999</c:v>
                </c:pt>
                <c:pt idx="10">
                  <c:v>22990871.02</c:v>
                </c:pt>
                <c:pt idx="11">
                  <c:v>42906881.539999999</c:v>
                </c:pt>
                <c:pt idx="12">
                  <c:v>33394238.489999998</c:v>
                </c:pt>
                <c:pt idx="13">
                  <c:v>29779240.219999999</c:v>
                </c:pt>
                <c:pt idx="14">
                  <c:v>51321850.68</c:v>
                </c:pt>
                <c:pt idx="15">
                  <c:v>48474499.490000002</c:v>
                </c:pt>
                <c:pt idx="16">
                  <c:v>45423511.030000001</c:v>
                </c:pt>
                <c:pt idx="17">
                  <c:v>37812498.479999997</c:v>
                </c:pt>
                <c:pt idx="18">
                  <c:v>33281192</c:v>
                </c:pt>
                <c:pt idx="19">
                  <c:v>55719245.969999999</c:v>
                </c:pt>
                <c:pt idx="20">
                  <c:v>50654039.75</c:v>
                </c:pt>
                <c:pt idx="21">
                  <c:v>45035243.670000002</c:v>
                </c:pt>
                <c:pt idx="22">
                  <c:v>40578990.850000001</c:v>
                </c:pt>
                <c:pt idx="23">
                  <c:v>40334456.18</c:v>
                </c:pt>
                <c:pt idx="24">
                  <c:v>38577996.079999998</c:v>
                </c:pt>
                <c:pt idx="25">
                  <c:v>34603269.409999996</c:v>
                </c:pt>
                <c:pt idx="26">
                  <c:v>54403249.990000002</c:v>
                </c:pt>
                <c:pt idx="27">
                  <c:v>48340266.590000004</c:v>
                </c:pt>
                <c:pt idx="28">
                  <c:v>42814298.240000002</c:v>
                </c:pt>
                <c:pt idx="29">
                  <c:v>41133867.670000002</c:v>
                </c:pt>
                <c:pt idx="30">
                  <c:v>35911769.469999999</c:v>
                </c:pt>
                <c:pt idx="31">
                  <c:v>51042956.770000003</c:v>
                </c:pt>
                <c:pt idx="32">
                  <c:v>39657756.399999999</c:v>
                </c:pt>
                <c:pt idx="33">
                  <c:v>35652925.359999999</c:v>
                </c:pt>
                <c:pt idx="34">
                  <c:v>31982024.120000001</c:v>
                </c:pt>
                <c:pt idx="35">
                  <c:v>28600179.629999999</c:v>
                </c:pt>
                <c:pt idx="36">
                  <c:v>42498893.850000001</c:v>
                </c:pt>
                <c:pt idx="37">
                  <c:v>39327121.030000001</c:v>
                </c:pt>
                <c:pt idx="38">
                  <c:v>31468007.789999999</c:v>
                </c:pt>
              </c:numCache>
              <c:extLst/>
            </c:numRef>
          </c:val>
          <c:extLst>
            <c:ext xmlns:c16="http://schemas.microsoft.com/office/drawing/2014/chart" uri="{C3380CC4-5D6E-409C-BE32-E72D297353CC}">
              <c16:uniqueId val="{00000008-5671-4702-AC47-41DBF970E33C}"/>
            </c:ext>
          </c:extLst>
        </c:ser>
        <c:dLbls>
          <c:showLegendKey val="0"/>
          <c:showVal val="0"/>
          <c:showCatName val="0"/>
          <c:showSerName val="0"/>
          <c:showPercent val="0"/>
          <c:showBubbleSize val="0"/>
        </c:dLbls>
        <c:gapWidth val="40"/>
        <c:overlap val="80"/>
        <c:axId val="1316515647"/>
        <c:axId val="1316508927"/>
      </c:barChart>
      <c:lineChart>
        <c:grouping val="standard"/>
        <c:varyColors val="0"/>
        <c:ser>
          <c:idx val="2"/>
          <c:order val="2"/>
          <c:tx>
            <c:strRef>
              <c:f>Sheet1!$C$1</c:f>
              <c:strCache>
                <c:ptCount val="1"/>
                <c:pt idx="0">
                  <c:v>Drawdown Ratio</c:v>
                </c:pt>
              </c:strCache>
            </c:strRef>
          </c:tx>
          <c:spPr>
            <a:ln w="28575" cap="rnd">
              <a:solidFill>
                <a:srgbClr val="888888"/>
              </a:solidFill>
              <a:round/>
            </a:ln>
            <a:effectLst/>
          </c:spPr>
          <c:marker>
            <c:symbol val="none"/>
          </c:marker>
          <c:dPt>
            <c:idx val="9"/>
            <c:marker>
              <c:symbol val="none"/>
            </c:marker>
            <c:bubble3D val="0"/>
            <c:extLst>
              <c:ext xmlns:c16="http://schemas.microsoft.com/office/drawing/2014/chart" uri="{C3380CC4-5D6E-409C-BE32-E72D297353CC}">
                <c16:uniqueId val="{00000009-5671-4702-AC47-41DBF970E33C}"/>
              </c:ext>
            </c:extLst>
          </c:dPt>
          <c:cat>
            <c:numRef>
              <c:f>Sheet1!$A$4:$A$1048576</c:f>
              <c:numCache>
                <c:formatCode>mmm\ \'yy</c:formatCode>
                <c:ptCount val="1048573"/>
                <c:pt idx="0">
                  <c:v>42795</c:v>
                </c:pt>
                <c:pt idx="1">
                  <c:v>42826</c:v>
                </c:pt>
                <c:pt idx="2">
                  <c:v>42856</c:v>
                </c:pt>
                <c:pt idx="3">
                  <c:v>42887</c:v>
                </c:pt>
                <c:pt idx="4">
                  <c:v>42917</c:v>
                </c:pt>
                <c:pt idx="5">
                  <c:v>42948</c:v>
                </c:pt>
                <c:pt idx="6">
                  <c:v>43070</c:v>
                </c:pt>
                <c:pt idx="7">
                  <c:v>43101</c:v>
                </c:pt>
                <c:pt idx="8">
                  <c:v>43191</c:v>
                </c:pt>
                <c:pt idx="9">
                  <c:v>43252</c:v>
                </c:pt>
                <c:pt idx="10">
                  <c:v>43282</c:v>
                </c:pt>
                <c:pt idx="11">
                  <c:v>43313</c:v>
                </c:pt>
                <c:pt idx="12">
                  <c:v>43435</c:v>
                </c:pt>
                <c:pt idx="13">
                  <c:v>43556</c:v>
                </c:pt>
                <c:pt idx="14">
                  <c:v>43617</c:v>
                </c:pt>
                <c:pt idx="15">
                  <c:v>43647</c:v>
                </c:pt>
                <c:pt idx="16">
                  <c:v>43678</c:v>
                </c:pt>
                <c:pt idx="17">
                  <c:v>43800</c:v>
                </c:pt>
                <c:pt idx="18">
                  <c:v>43922</c:v>
                </c:pt>
                <c:pt idx="19">
                  <c:v>43983</c:v>
                </c:pt>
                <c:pt idx="20">
                  <c:v>44013</c:v>
                </c:pt>
                <c:pt idx="21">
                  <c:v>44044</c:v>
                </c:pt>
                <c:pt idx="22">
                  <c:v>44166</c:v>
                </c:pt>
                <c:pt idx="23">
                  <c:v>44287</c:v>
                </c:pt>
                <c:pt idx="24">
                  <c:v>44348</c:v>
                </c:pt>
                <c:pt idx="25">
                  <c:v>44378</c:v>
                </c:pt>
                <c:pt idx="26">
                  <c:v>44409</c:v>
                </c:pt>
                <c:pt idx="27">
                  <c:v>44531</c:v>
                </c:pt>
                <c:pt idx="28">
                  <c:v>44652</c:v>
                </c:pt>
                <c:pt idx="29">
                  <c:v>44713</c:v>
                </c:pt>
                <c:pt idx="30">
                  <c:v>44743</c:v>
                </c:pt>
                <c:pt idx="31">
                  <c:v>44774</c:v>
                </c:pt>
                <c:pt idx="32">
                  <c:v>44896</c:v>
                </c:pt>
                <c:pt idx="33">
                  <c:v>45017</c:v>
                </c:pt>
                <c:pt idx="34">
                  <c:v>45078</c:v>
                </c:pt>
                <c:pt idx="35">
                  <c:v>45108</c:v>
                </c:pt>
                <c:pt idx="36">
                  <c:v>45139</c:v>
                </c:pt>
                <c:pt idx="37">
                  <c:v>45261</c:v>
                </c:pt>
                <c:pt idx="38">
                  <c:v>45383</c:v>
                </c:pt>
              </c:numCache>
            </c:numRef>
          </c:cat>
          <c:val>
            <c:numRef>
              <c:f>Sheet1!$C$5:$C$44</c:f>
              <c:numCache>
                <c:formatCode>_(* #,##0.00_);_(* \(#,##0.00\);_(* "-"??_);_(@_)</c:formatCode>
                <c:ptCount val="40"/>
                <c:pt idx="0">
                  <c:v>1.4720363077780128</c:v>
                </c:pt>
                <c:pt idx="1">
                  <c:v>1.4555896018716381</c:v>
                </c:pt>
                <c:pt idx="2">
                  <c:v>1.4071829808333491</c:v>
                </c:pt>
                <c:pt idx="3">
                  <c:v>1.361514274706745</c:v>
                </c:pt>
                <c:pt idx="4">
                  <c:v>1.1641121592025678</c:v>
                </c:pt>
                <c:pt idx="5">
                  <c:v>1.8990421842964251</c:v>
                </c:pt>
                <c:pt idx="6">
                  <c:v>1.8188396258608377</c:v>
                </c:pt>
                <c:pt idx="7">
                  <c:v>1.4327863015126068</c:v>
                </c:pt>
                <c:pt idx="8">
                  <c:v>1.3922565241317231</c:v>
                </c:pt>
                <c:pt idx="9">
                  <c:v>1.3006720089719055</c:v>
                </c:pt>
                <c:pt idx="10">
                  <c:v>1.0535257899437143</c:v>
                </c:pt>
                <c:pt idx="11">
                  <c:v>1.8313654451241461</c:v>
                </c:pt>
                <c:pt idx="12">
                  <c:v>1.4253437267354654</c:v>
                </c:pt>
                <c:pt idx="13">
                  <c:v>1.2710471971755228</c:v>
                </c:pt>
                <c:pt idx="14">
                  <c:v>2.2343739187437315</c:v>
                </c:pt>
                <c:pt idx="15">
                  <c:v>2.1104102044165085</c:v>
                </c:pt>
                <c:pt idx="16">
                  <c:v>1.9775808354228315</c:v>
                </c:pt>
                <c:pt idx="17">
                  <c:v>1.6462239628309714</c:v>
                </c:pt>
                <c:pt idx="18">
                  <c:v>1.4489467235537838</c:v>
                </c:pt>
                <c:pt idx="19">
                  <c:v>2.3980866508605425</c:v>
                </c:pt>
                <c:pt idx="20">
                  <c:v>2.1800865108985303</c:v>
                </c:pt>
                <c:pt idx="21">
                  <c:v>1.9385559921545621</c:v>
                </c:pt>
                <c:pt idx="22">
                  <c:v>1.7467352112997381</c:v>
                </c:pt>
                <c:pt idx="23">
                  <c:v>1.7362091408005609</c:v>
                </c:pt>
                <c:pt idx="24">
                  <c:v>1.6606017725627906</c:v>
                </c:pt>
                <c:pt idx="25">
                  <c:v>1.4895084337598332</c:v>
                </c:pt>
                <c:pt idx="26">
                  <c:v>2.3912235203748864</c:v>
                </c:pt>
                <c:pt idx="27">
                  <c:v>2.1247330347442044</c:v>
                </c:pt>
                <c:pt idx="28">
                  <c:v>1.8818463415081188</c:v>
                </c:pt>
                <c:pt idx="29">
                  <c:v>1.8079852191656194</c:v>
                </c:pt>
                <c:pt idx="30">
                  <c:v>1.5784547399416269</c:v>
                </c:pt>
                <c:pt idx="31">
                  <c:v>2.3795167534568127</c:v>
                </c:pt>
                <c:pt idx="32">
                  <c:v>1.8487623313736401</c:v>
                </c:pt>
                <c:pt idx="33">
                  <c:v>1.6620654165106519</c:v>
                </c:pt>
                <c:pt idx="34">
                  <c:v>1.4909356161696325</c:v>
                </c:pt>
                <c:pt idx="35">
                  <c:v>1.3332810418509629</c:v>
                </c:pt>
                <c:pt idx="36">
                  <c:v>1.9910014627917116</c:v>
                </c:pt>
                <c:pt idx="37">
                  <c:v>1.8424092583321832</c:v>
                </c:pt>
                <c:pt idx="38">
                  <c:v>1.4742230647735075</c:v>
                </c:pt>
              </c:numCache>
              <c:extLst/>
            </c:numRef>
          </c:val>
          <c:smooth val="0"/>
          <c:extLst>
            <c:ext xmlns:c16="http://schemas.microsoft.com/office/drawing/2014/chart" uri="{C3380CC4-5D6E-409C-BE32-E72D297353CC}">
              <c16:uniqueId val="{0000000A-5671-4702-AC47-41DBF970E33C}"/>
            </c:ext>
          </c:extLst>
        </c:ser>
        <c:dLbls>
          <c:showLegendKey val="0"/>
          <c:showVal val="0"/>
          <c:showCatName val="0"/>
          <c:showSerName val="0"/>
          <c:showPercent val="0"/>
          <c:showBubbleSize val="0"/>
        </c:dLbls>
        <c:marker val="1"/>
        <c:smooth val="0"/>
        <c:axId val="1316514207"/>
        <c:axId val="1169292207"/>
      </c:lineChart>
      <c:catAx>
        <c:axId val="1316515647"/>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16508927"/>
        <c:crosses val="autoZero"/>
        <c:auto val="0"/>
        <c:lblAlgn val="ctr"/>
        <c:lblOffset val="100"/>
        <c:noMultiLvlLbl val="0"/>
      </c:catAx>
      <c:valAx>
        <c:axId val="1316508927"/>
        <c:scaling>
          <c:orientation val="minMax"/>
          <c:min val="20000000"/>
        </c:scaling>
        <c:delete val="0"/>
        <c:axPos val="l"/>
        <c:majorGridlines>
          <c:spPr>
            <a:ln w="9525" cap="flat" cmpd="sng" algn="ctr">
              <a:solidFill>
                <a:schemeClr val="tx1">
                  <a:lumMod val="15000"/>
                  <a:lumOff val="85000"/>
                </a:schemeClr>
              </a:solidFill>
              <a:round/>
            </a:ln>
            <a:effectLst/>
          </c:spPr>
        </c:majorGridlines>
        <c:numFmt formatCode="&quot;$&quot;##,,&quot;M&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16515647"/>
        <c:crosses val="autoZero"/>
        <c:crossBetween val="between"/>
      </c:valAx>
      <c:valAx>
        <c:axId val="1169292207"/>
        <c:scaling>
          <c:orientation val="minMax"/>
          <c:max val="2.6"/>
          <c:min val="0.75000000000000011"/>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316514207"/>
        <c:crosses val="max"/>
        <c:crossBetween val="between"/>
      </c:valAx>
      <c:dateAx>
        <c:axId val="1316514207"/>
        <c:scaling>
          <c:orientation val="minMax"/>
        </c:scaling>
        <c:delete val="1"/>
        <c:axPos val="b"/>
        <c:numFmt formatCode="mmm\ \'yy" sourceLinked="1"/>
        <c:majorTickMark val="out"/>
        <c:minorTickMark val="none"/>
        <c:tickLblPos val="nextTo"/>
        <c:crossAx val="1169292207"/>
        <c:crosses val="autoZero"/>
        <c:auto val="1"/>
        <c:lblOffset val="100"/>
        <c:baseTimeUnit val="months"/>
        <c:majorUnit val="1"/>
        <c:minorUnit val="1"/>
      </c:dateAx>
      <c:spPr>
        <a:noFill/>
        <a:ln>
          <a:noFill/>
        </a:ln>
        <a:effectLst/>
      </c:spPr>
    </c:plotArea>
    <c:plotVisOnly val="0"/>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3200" b="0" i="0" u="none" strike="noStrike" kern="1200" spc="0" baseline="0" dirty="0">
                <a:solidFill>
                  <a:prstClr val="black">
                    <a:lumMod val="65000"/>
                    <a:lumOff val="35000"/>
                  </a:prstClr>
                </a:solidFill>
                <a:latin typeface="Arial" panose="020B0604020202020204" pitchFamily="34" charset="0"/>
                <a:cs typeface="Arial" panose="020B0604020202020204" pitchFamily="34" charset="0"/>
              </a:rPr>
              <a:t>Timeliness Ratio:  Pre-COVID  </a:t>
            </a:r>
          </a:p>
        </c:rich>
      </c:tx>
      <c:layout>
        <c:manualLayout>
          <c:xMode val="edge"/>
          <c:yMode val="edge"/>
          <c:x val="0.24939603468764082"/>
          <c:y val="1.7489708719663176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Sheet1!$A$1</c:f>
              <c:strCache>
                <c:ptCount val="1"/>
                <c:pt idx="0">
                  <c:v>Period</c:v>
                </c:pt>
              </c:strCache>
            </c:strRef>
          </c:tx>
          <c:spPr>
            <a:solidFill>
              <a:schemeClr val="accent1"/>
            </a:solidFill>
            <a:ln>
              <a:noFill/>
            </a:ln>
            <a:effectLst/>
          </c:spPr>
          <c:invertIfNegative val="0"/>
          <c:cat>
            <c:numRef>
              <c:f>Sheet1!$A$4:$A$1048576</c:f>
              <c:numCache>
                <c:formatCode>mmm\ \'yy</c:formatCode>
                <c:ptCount val="1048573"/>
                <c:pt idx="0">
                  <c:v>42795</c:v>
                </c:pt>
                <c:pt idx="1">
                  <c:v>42826</c:v>
                </c:pt>
                <c:pt idx="2">
                  <c:v>42856</c:v>
                </c:pt>
                <c:pt idx="3">
                  <c:v>42887</c:v>
                </c:pt>
                <c:pt idx="4">
                  <c:v>42917</c:v>
                </c:pt>
                <c:pt idx="5">
                  <c:v>42948</c:v>
                </c:pt>
                <c:pt idx="6">
                  <c:v>43070</c:v>
                </c:pt>
                <c:pt idx="7">
                  <c:v>43101</c:v>
                </c:pt>
                <c:pt idx="8">
                  <c:v>43191</c:v>
                </c:pt>
                <c:pt idx="9">
                  <c:v>43252</c:v>
                </c:pt>
                <c:pt idx="10">
                  <c:v>43282</c:v>
                </c:pt>
                <c:pt idx="11">
                  <c:v>43313</c:v>
                </c:pt>
                <c:pt idx="12">
                  <c:v>43435</c:v>
                </c:pt>
                <c:pt idx="13">
                  <c:v>43556</c:v>
                </c:pt>
                <c:pt idx="14">
                  <c:v>43617</c:v>
                </c:pt>
                <c:pt idx="15">
                  <c:v>43647</c:v>
                </c:pt>
                <c:pt idx="16">
                  <c:v>43678</c:v>
                </c:pt>
                <c:pt idx="17">
                  <c:v>43800</c:v>
                </c:pt>
                <c:pt idx="18">
                  <c:v>43922</c:v>
                </c:pt>
                <c:pt idx="19">
                  <c:v>43983</c:v>
                </c:pt>
                <c:pt idx="20">
                  <c:v>44013</c:v>
                </c:pt>
                <c:pt idx="21">
                  <c:v>44044</c:v>
                </c:pt>
                <c:pt idx="22">
                  <c:v>44166</c:v>
                </c:pt>
                <c:pt idx="23">
                  <c:v>44287</c:v>
                </c:pt>
                <c:pt idx="24">
                  <c:v>44348</c:v>
                </c:pt>
                <c:pt idx="25">
                  <c:v>44378</c:v>
                </c:pt>
                <c:pt idx="26">
                  <c:v>44409</c:v>
                </c:pt>
                <c:pt idx="27">
                  <c:v>44531</c:v>
                </c:pt>
                <c:pt idx="28">
                  <c:v>44652</c:v>
                </c:pt>
                <c:pt idx="29">
                  <c:v>44713</c:v>
                </c:pt>
                <c:pt idx="30">
                  <c:v>44743</c:v>
                </c:pt>
                <c:pt idx="31">
                  <c:v>44774</c:v>
                </c:pt>
                <c:pt idx="32">
                  <c:v>44896</c:v>
                </c:pt>
                <c:pt idx="33">
                  <c:v>45017</c:v>
                </c:pt>
                <c:pt idx="34">
                  <c:v>45078</c:v>
                </c:pt>
                <c:pt idx="35">
                  <c:v>45108</c:v>
                </c:pt>
                <c:pt idx="36">
                  <c:v>45139</c:v>
                </c:pt>
                <c:pt idx="37">
                  <c:v>45261</c:v>
                </c:pt>
                <c:pt idx="38">
                  <c:v>45383</c:v>
                </c:pt>
              </c:numCache>
            </c:numRef>
          </c:cat>
          <c:val>
            <c:numRef>
              <c:f>Sheet1!$A$5:$A$44</c:f>
              <c:numCache>
                <c:formatCode>mmm\ \'yy</c:formatCode>
                <c:ptCount val="40"/>
                <c:pt idx="0">
                  <c:v>42826</c:v>
                </c:pt>
                <c:pt idx="1">
                  <c:v>42856</c:v>
                </c:pt>
                <c:pt idx="2">
                  <c:v>42887</c:v>
                </c:pt>
                <c:pt idx="3">
                  <c:v>42917</c:v>
                </c:pt>
                <c:pt idx="4">
                  <c:v>42948</c:v>
                </c:pt>
                <c:pt idx="5">
                  <c:v>43070</c:v>
                </c:pt>
                <c:pt idx="6">
                  <c:v>43101</c:v>
                </c:pt>
                <c:pt idx="7">
                  <c:v>43191</c:v>
                </c:pt>
                <c:pt idx="8">
                  <c:v>43252</c:v>
                </c:pt>
                <c:pt idx="9">
                  <c:v>43282</c:v>
                </c:pt>
                <c:pt idx="10">
                  <c:v>43313</c:v>
                </c:pt>
                <c:pt idx="11">
                  <c:v>43435</c:v>
                </c:pt>
                <c:pt idx="12">
                  <c:v>43556</c:v>
                </c:pt>
                <c:pt idx="13">
                  <c:v>43617</c:v>
                </c:pt>
                <c:pt idx="14">
                  <c:v>43647</c:v>
                </c:pt>
                <c:pt idx="15">
                  <c:v>43678</c:v>
                </c:pt>
                <c:pt idx="16">
                  <c:v>43800</c:v>
                </c:pt>
                <c:pt idx="17">
                  <c:v>43922</c:v>
                </c:pt>
                <c:pt idx="18">
                  <c:v>43983</c:v>
                </c:pt>
                <c:pt idx="19">
                  <c:v>44013</c:v>
                </c:pt>
                <c:pt idx="20">
                  <c:v>44044</c:v>
                </c:pt>
                <c:pt idx="21">
                  <c:v>44166</c:v>
                </c:pt>
                <c:pt idx="22">
                  <c:v>44287</c:v>
                </c:pt>
                <c:pt idx="23">
                  <c:v>44348</c:v>
                </c:pt>
                <c:pt idx="24">
                  <c:v>44378</c:v>
                </c:pt>
                <c:pt idx="25">
                  <c:v>44409</c:v>
                </c:pt>
                <c:pt idx="26">
                  <c:v>44531</c:v>
                </c:pt>
                <c:pt idx="27">
                  <c:v>44652</c:v>
                </c:pt>
                <c:pt idx="28">
                  <c:v>44713</c:v>
                </c:pt>
                <c:pt idx="29">
                  <c:v>44743</c:v>
                </c:pt>
                <c:pt idx="30">
                  <c:v>44774</c:v>
                </c:pt>
                <c:pt idx="31">
                  <c:v>44896</c:v>
                </c:pt>
                <c:pt idx="32">
                  <c:v>45017</c:v>
                </c:pt>
                <c:pt idx="33">
                  <c:v>45078</c:v>
                </c:pt>
                <c:pt idx="34">
                  <c:v>45108</c:v>
                </c:pt>
                <c:pt idx="35">
                  <c:v>45139</c:v>
                </c:pt>
                <c:pt idx="36">
                  <c:v>45261</c:v>
                </c:pt>
                <c:pt idx="37">
                  <c:v>45383</c:v>
                </c:pt>
              </c:numCache>
              <c:extLst/>
            </c:numRef>
          </c:val>
          <c:extLst>
            <c:ext xmlns:c16="http://schemas.microsoft.com/office/drawing/2014/chart" uri="{C3380CC4-5D6E-409C-BE32-E72D297353CC}">
              <c16:uniqueId val="{00000000-5682-4509-9C1B-F5A17383B8C6}"/>
            </c:ext>
          </c:extLst>
        </c:ser>
        <c:ser>
          <c:idx val="1"/>
          <c:order val="1"/>
          <c:tx>
            <c:strRef>
              <c:f>Sheet1!$B$1</c:f>
              <c:strCache>
                <c:ptCount val="1"/>
                <c:pt idx="0">
                  <c:v>Balance</c:v>
                </c:pt>
              </c:strCache>
            </c:strRef>
          </c:tx>
          <c:spPr>
            <a:solidFill>
              <a:srgbClr val="FF9016"/>
            </a:solidFill>
            <a:ln>
              <a:noFill/>
            </a:ln>
            <a:effectLst/>
          </c:spPr>
          <c:invertIfNegative val="0"/>
          <c:dPt>
            <c:idx val="19"/>
            <c:invertIfNegative val="0"/>
            <c:bubble3D val="0"/>
            <c:spPr>
              <a:solidFill>
                <a:srgbClr val="F2F2F2"/>
              </a:solidFill>
              <a:ln>
                <a:noFill/>
              </a:ln>
              <a:effectLst/>
            </c:spPr>
            <c:extLst>
              <c:ext xmlns:c16="http://schemas.microsoft.com/office/drawing/2014/chart" uri="{C3380CC4-5D6E-409C-BE32-E72D297353CC}">
                <c16:uniqueId val="{00000002-5682-4509-9C1B-F5A17383B8C6}"/>
              </c:ext>
            </c:extLst>
          </c:dPt>
          <c:dPt>
            <c:idx val="20"/>
            <c:invertIfNegative val="0"/>
            <c:bubble3D val="0"/>
            <c:spPr>
              <a:solidFill>
                <a:schemeClr val="bg1">
                  <a:lumMod val="95000"/>
                </a:schemeClr>
              </a:solidFill>
              <a:ln>
                <a:noFill/>
              </a:ln>
              <a:effectLst/>
            </c:spPr>
            <c:extLst>
              <c:ext xmlns:c16="http://schemas.microsoft.com/office/drawing/2014/chart" uri="{C3380CC4-5D6E-409C-BE32-E72D297353CC}">
                <c16:uniqueId val="{00000004-5682-4509-9C1B-F5A17383B8C6}"/>
              </c:ext>
            </c:extLst>
          </c:dPt>
          <c:dPt>
            <c:idx val="21"/>
            <c:invertIfNegative val="0"/>
            <c:bubble3D val="0"/>
            <c:spPr>
              <a:solidFill>
                <a:srgbClr val="F2F2F2"/>
              </a:solidFill>
              <a:ln>
                <a:noFill/>
              </a:ln>
              <a:effectLst/>
            </c:spPr>
            <c:extLst>
              <c:ext xmlns:c16="http://schemas.microsoft.com/office/drawing/2014/chart" uri="{C3380CC4-5D6E-409C-BE32-E72D297353CC}">
                <c16:uniqueId val="{00000006-5682-4509-9C1B-F5A17383B8C6}"/>
              </c:ext>
            </c:extLst>
          </c:dPt>
          <c:dPt>
            <c:idx val="22"/>
            <c:invertIfNegative val="0"/>
            <c:bubble3D val="0"/>
            <c:spPr>
              <a:solidFill>
                <a:srgbClr val="F2F2F2"/>
              </a:solidFill>
              <a:ln>
                <a:noFill/>
              </a:ln>
              <a:effectLst/>
            </c:spPr>
            <c:extLst>
              <c:ext xmlns:c16="http://schemas.microsoft.com/office/drawing/2014/chart" uri="{C3380CC4-5D6E-409C-BE32-E72D297353CC}">
                <c16:uniqueId val="{00000008-5682-4509-9C1B-F5A17383B8C6}"/>
              </c:ext>
            </c:extLst>
          </c:dPt>
          <c:dPt>
            <c:idx val="23"/>
            <c:invertIfNegative val="0"/>
            <c:bubble3D val="0"/>
            <c:spPr>
              <a:solidFill>
                <a:srgbClr val="F2F2F2"/>
              </a:solidFill>
              <a:ln>
                <a:noFill/>
              </a:ln>
              <a:effectLst/>
            </c:spPr>
            <c:extLst>
              <c:ext xmlns:c16="http://schemas.microsoft.com/office/drawing/2014/chart" uri="{C3380CC4-5D6E-409C-BE32-E72D297353CC}">
                <c16:uniqueId val="{0000000A-5682-4509-9C1B-F5A17383B8C6}"/>
              </c:ext>
            </c:extLst>
          </c:dPt>
          <c:dPt>
            <c:idx val="24"/>
            <c:invertIfNegative val="0"/>
            <c:bubble3D val="0"/>
            <c:spPr>
              <a:solidFill>
                <a:srgbClr val="F2F2F2"/>
              </a:solidFill>
              <a:ln>
                <a:noFill/>
              </a:ln>
              <a:effectLst/>
            </c:spPr>
            <c:extLst>
              <c:ext xmlns:c16="http://schemas.microsoft.com/office/drawing/2014/chart" uri="{C3380CC4-5D6E-409C-BE32-E72D297353CC}">
                <c16:uniqueId val="{0000000C-5682-4509-9C1B-F5A17383B8C6}"/>
              </c:ext>
            </c:extLst>
          </c:dPt>
          <c:dPt>
            <c:idx val="25"/>
            <c:invertIfNegative val="0"/>
            <c:bubble3D val="0"/>
            <c:spPr>
              <a:solidFill>
                <a:srgbClr val="F2F2F2"/>
              </a:solidFill>
              <a:ln>
                <a:noFill/>
              </a:ln>
              <a:effectLst/>
            </c:spPr>
            <c:extLst>
              <c:ext xmlns:c16="http://schemas.microsoft.com/office/drawing/2014/chart" uri="{C3380CC4-5D6E-409C-BE32-E72D297353CC}">
                <c16:uniqueId val="{0000000E-5682-4509-9C1B-F5A17383B8C6}"/>
              </c:ext>
            </c:extLst>
          </c:dPt>
          <c:dPt>
            <c:idx val="26"/>
            <c:invertIfNegative val="0"/>
            <c:bubble3D val="0"/>
            <c:spPr>
              <a:solidFill>
                <a:srgbClr val="F2F2F2"/>
              </a:solidFill>
              <a:ln>
                <a:noFill/>
              </a:ln>
              <a:effectLst/>
            </c:spPr>
            <c:extLst>
              <c:ext xmlns:c16="http://schemas.microsoft.com/office/drawing/2014/chart" uri="{C3380CC4-5D6E-409C-BE32-E72D297353CC}">
                <c16:uniqueId val="{00000010-5682-4509-9C1B-F5A17383B8C6}"/>
              </c:ext>
            </c:extLst>
          </c:dPt>
          <c:dPt>
            <c:idx val="27"/>
            <c:invertIfNegative val="0"/>
            <c:bubble3D val="0"/>
            <c:spPr>
              <a:solidFill>
                <a:srgbClr val="F2F2F2"/>
              </a:solidFill>
              <a:ln>
                <a:noFill/>
              </a:ln>
              <a:effectLst/>
            </c:spPr>
            <c:extLst>
              <c:ext xmlns:c16="http://schemas.microsoft.com/office/drawing/2014/chart" uri="{C3380CC4-5D6E-409C-BE32-E72D297353CC}">
                <c16:uniqueId val="{00000012-5682-4509-9C1B-F5A17383B8C6}"/>
              </c:ext>
            </c:extLst>
          </c:dPt>
          <c:dPt>
            <c:idx val="28"/>
            <c:invertIfNegative val="0"/>
            <c:bubble3D val="0"/>
            <c:spPr>
              <a:solidFill>
                <a:srgbClr val="F2F2F2"/>
              </a:solidFill>
              <a:ln>
                <a:noFill/>
              </a:ln>
              <a:effectLst/>
            </c:spPr>
            <c:extLst>
              <c:ext xmlns:c16="http://schemas.microsoft.com/office/drawing/2014/chart" uri="{C3380CC4-5D6E-409C-BE32-E72D297353CC}">
                <c16:uniqueId val="{00000014-5682-4509-9C1B-F5A17383B8C6}"/>
              </c:ext>
            </c:extLst>
          </c:dPt>
          <c:dPt>
            <c:idx val="29"/>
            <c:invertIfNegative val="0"/>
            <c:bubble3D val="0"/>
            <c:spPr>
              <a:solidFill>
                <a:srgbClr val="F2F2F2"/>
              </a:solidFill>
              <a:ln>
                <a:noFill/>
              </a:ln>
              <a:effectLst/>
            </c:spPr>
            <c:extLst>
              <c:ext xmlns:c16="http://schemas.microsoft.com/office/drawing/2014/chart" uri="{C3380CC4-5D6E-409C-BE32-E72D297353CC}">
                <c16:uniqueId val="{00000016-5682-4509-9C1B-F5A17383B8C6}"/>
              </c:ext>
            </c:extLst>
          </c:dPt>
          <c:dPt>
            <c:idx val="30"/>
            <c:invertIfNegative val="0"/>
            <c:bubble3D val="0"/>
            <c:spPr>
              <a:solidFill>
                <a:srgbClr val="F2F2F2"/>
              </a:solidFill>
              <a:ln>
                <a:noFill/>
              </a:ln>
              <a:effectLst/>
            </c:spPr>
            <c:extLst>
              <c:ext xmlns:c16="http://schemas.microsoft.com/office/drawing/2014/chart" uri="{C3380CC4-5D6E-409C-BE32-E72D297353CC}">
                <c16:uniqueId val="{00000018-5682-4509-9C1B-F5A17383B8C6}"/>
              </c:ext>
            </c:extLst>
          </c:dPt>
          <c:dPt>
            <c:idx val="31"/>
            <c:invertIfNegative val="0"/>
            <c:bubble3D val="0"/>
            <c:spPr>
              <a:solidFill>
                <a:srgbClr val="F2F2F2"/>
              </a:solidFill>
              <a:ln>
                <a:noFill/>
              </a:ln>
              <a:effectLst/>
            </c:spPr>
            <c:extLst>
              <c:ext xmlns:c16="http://schemas.microsoft.com/office/drawing/2014/chart" uri="{C3380CC4-5D6E-409C-BE32-E72D297353CC}">
                <c16:uniqueId val="{0000001A-5682-4509-9C1B-F5A17383B8C6}"/>
              </c:ext>
            </c:extLst>
          </c:dPt>
          <c:dPt>
            <c:idx val="32"/>
            <c:invertIfNegative val="0"/>
            <c:bubble3D val="0"/>
            <c:spPr>
              <a:solidFill>
                <a:srgbClr val="F2F2F2"/>
              </a:solidFill>
              <a:ln>
                <a:noFill/>
              </a:ln>
              <a:effectLst/>
            </c:spPr>
            <c:extLst>
              <c:ext xmlns:c16="http://schemas.microsoft.com/office/drawing/2014/chart" uri="{C3380CC4-5D6E-409C-BE32-E72D297353CC}">
                <c16:uniqueId val="{0000001C-5682-4509-9C1B-F5A17383B8C6}"/>
              </c:ext>
            </c:extLst>
          </c:dPt>
          <c:dPt>
            <c:idx val="33"/>
            <c:invertIfNegative val="0"/>
            <c:bubble3D val="0"/>
            <c:spPr>
              <a:solidFill>
                <a:srgbClr val="F2F2F2"/>
              </a:solidFill>
              <a:ln>
                <a:noFill/>
              </a:ln>
              <a:effectLst/>
            </c:spPr>
            <c:extLst>
              <c:ext xmlns:c16="http://schemas.microsoft.com/office/drawing/2014/chart" uri="{C3380CC4-5D6E-409C-BE32-E72D297353CC}">
                <c16:uniqueId val="{0000001E-5682-4509-9C1B-F5A17383B8C6}"/>
              </c:ext>
            </c:extLst>
          </c:dPt>
          <c:dPt>
            <c:idx val="34"/>
            <c:invertIfNegative val="0"/>
            <c:bubble3D val="0"/>
            <c:spPr>
              <a:solidFill>
                <a:srgbClr val="F2F2F2"/>
              </a:solidFill>
              <a:ln>
                <a:noFill/>
              </a:ln>
              <a:effectLst/>
            </c:spPr>
            <c:extLst>
              <c:ext xmlns:c16="http://schemas.microsoft.com/office/drawing/2014/chart" uri="{C3380CC4-5D6E-409C-BE32-E72D297353CC}">
                <c16:uniqueId val="{00000020-5682-4509-9C1B-F5A17383B8C6}"/>
              </c:ext>
            </c:extLst>
          </c:dPt>
          <c:dPt>
            <c:idx val="35"/>
            <c:invertIfNegative val="0"/>
            <c:bubble3D val="0"/>
            <c:spPr>
              <a:solidFill>
                <a:srgbClr val="F2F2F2"/>
              </a:solidFill>
              <a:ln>
                <a:noFill/>
              </a:ln>
              <a:effectLst/>
            </c:spPr>
            <c:extLst>
              <c:ext xmlns:c16="http://schemas.microsoft.com/office/drawing/2014/chart" uri="{C3380CC4-5D6E-409C-BE32-E72D297353CC}">
                <c16:uniqueId val="{00000022-5682-4509-9C1B-F5A17383B8C6}"/>
              </c:ext>
            </c:extLst>
          </c:dPt>
          <c:dPt>
            <c:idx val="36"/>
            <c:invertIfNegative val="0"/>
            <c:bubble3D val="0"/>
            <c:spPr>
              <a:solidFill>
                <a:srgbClr val="F2F2F2"/>
              </a:solidFill>
              <a:ln>
                <a:noFill/>
              </a:ln>
              <a:effectLst/>
            </c:spPr>
            <c:extLst>
              <c:ext xmlns:c16="http://schemas.microsoft.com/office/drawing/2014/chart" uri="{C3380CC4-5D6E-409C-BE32-E72D297353CC}">
                <c16:uniqueId val="{00000024-5682-4509-9C1B-F5A17383B8C6}"/>
              </c:ext>
            </c:extLst>
          </c:dPt>
          <c:dPt>
            <c:idx val="37"/>
            <c:invertIfNegative val="0"/>
            <c:bubble3D val="0"/>
            <c:spPr>
              <a:solidFill>
                <a:srgbClr val="F2F2F2"/>
              </a:solidFill>
              <a:ln>
                <a:noFill/>
              </a:ln>
              <a:effectLst/>
            </c:spPr>
            <c:extLst>
              <c:ext xmlns:c16="http://schemas.microsoft.com/office/drawing/2014/chart" uri="{C3380CC4-5D6E-409C-BE32-E72D297353CC}">
                <c16:uniqueId val="{00000026-5682-4509-9C1B-F5A17383B8C6}"/>
              </c:ext>
            </c:extLst>
          </c:dPt>
          <c:dPt>
            <c:idx val="38"/>
            <c:invertIfNegative val="0"/>
            <c:bubble3D val="0"/>
            <c:spPr>
              <a:solidFill>
                <a:srgbClr val="F2F2F2"/>
              </a:solidFill>
              <a:ln>
                <a:noFill/>
              </a:ln>
              <a:effectLst/>
            </c:spPr>
            <c:extLst>
              <c:ext xmlns:c16="http://schemas.microsoft.com/office/drawing/2014/chart" uri="{C3380CC4-5D6E-409C-BE32-E72D297353CC}">
                <c16:uniqueId val="{00000028-5682-4509-9C1B-F5A17383B8C6}"/>
              </c:ext>
            </c:extLst>
          </c:dPt>
          <c:cat>
            <c:numRef>
              <c:f>Sheet1!$A$4:$A$1048576</c:f>
              <c:numCache>
                <c:formatCode>mmm\ \'yy</c:formatCode>
                <c:ptCount val="1048573"/>
                <c:pt idx="0">
                  <c:v>42795</c:v>
                </c:pt>
                <c:pt idx="1">
                  <c:v>42826</c:v>
                </c:pt>
                <c:pt idx="2">
                  <c:v>42856</c:v>
                </c:pt>
                <c:pt idx="3">
                  <c:v>42887</c:v>
                </c:pt>
                <c:pt idx="4">
                  <c:v>42917</c:v>
                </c:pt>
                <c:pt idx="5">
                  <c:v>42948</c:v>
                </c:pt>
                <c:pt idx="6">
                  <c:v>43070</c:v>
                </c:pt>
                <c:pt idx="7">
                  <c:v>43101</c:v>
                </c:pt>
                <c:pt idx="8">
                  <c:v>43191</c:v>
                </c:pt>
                <c:pt idx="9">
                  <c:v>43252</c:v>
                </c:pt>
                <c:pt idx="10">
                  <c:v>43282</c:v>
                </c:pt>
                <c:pt idx="11">
                  <c:v>43313</c:v>
                </c:pt>
                <c:pt idx="12">
                  <c:v>43435</c:v>
                </c:pt>
                <c:pt idx="13">
                  <c:v>43556</c:v>
                </c:pt>
                <c:pt idx="14">
                  <c:v>43617</c:v>
                </c:pt>
                <c:pt idx="15">
                  <c:v>43647</c:v>
                </c:pt>
                <c:pt idx="16">
                  <c:v>43678</c:v>
                </c:pt>
                <c:pt idx="17">
                  <c:v>43800</c:v>
                </c:pt>
                <c:pt idx="18">
                  <c:v>43922</c:v>
                </c:pt>
                <c:pt idx="19">
                  <c:v>43983</c:v>
                </c:pt>
                <c:pt idx="20">
                  <c:v>44013</c:v>
                </c:pt>
                <c:pt idx="21">
                  <c:v>44044</c:v>
                </c:pt>
                <c:pt idx="22">
                  <c:v>44166</c:v>
                </c:pt>
                <c:pt idx="23">
                  <c:v>44287</c:v>
                </c:pt>
                <c:pt idx="24">
                  <c:v>44348</c:v>
                </c:pt>
                <c:pt idx="25">
                  <c:v>44378</c:v>
                </c:pt>
                <c:pt idx="26">
                  <c:v>44409</c:v>
                </c:pt>
                <c:pt idx="27">
                  <c:v>44531</c:v>
                </c:pt>
                <c:pt idx="28">
                  <c:v>44652</c:v>
                </c:pt>
                <c:pt idx="29">
                  <c:v>44713</c:v>
                </c:pt>
                <c:pt idx="30">
                  <c:v>44743</c:v>
                </c:pt>
                <c:pt idx="31">
                  <c:v>44774</c:v>
                </c:pt>
                <c:pt idx="32">
                  <c:v>44896</c:v>
                </c:pt>
                <c:pt idx="33">
                  <c:v>45017</c:v>
                </c:pt>
                <c:pt idx="34">
                  <c:v>45078</c:v>
                </c:pt>
                <c:pt idx="35">
                  <c:v>45108</c:v>
                </c:pt>
                <c:pt idx="36">
                  <c:v>45139</c:v>
                </c:pt>
                <c:pt idx="37">
                  <c:v>45261</c:v>
                </c:pt>
                <c:pt idx="38">
                  <c:v>45383</c:v>
                </c:pt>
              </c:numCache>
            </c:numRef>
          </c:cat>
          <c:val>
            <c:numRef>
              <c:f>Sheet1!$B$5:$B$44</c:f>
              <c:numCache>
                <c:formatCode>"$"#,##0</c:formatCode>
                <c:ptCount val="40"/>
                <c:pt idx="0">
                  <c:v>32110437.699999999</c:v>
                </c:pt>
                <c:pt idx="1">
                  <c:v>31751675.539999999</c:v>
                </c:pt>
                <c:pt idx="2">
                  <c:v>30695752</c:v>
                </c:pt>
                <c:pt idx="3">
                  <c:v>29699552.289999999</c:v>
                </c:pt>
                <c:pt idx="4">
                  <c:v>25393497.949999999</c:v>
                </c:pt>
                <c:pt idx="5">
                  <c:v>41442396.890000001</c:v>
                </c:pt>
                <c:pt idx="6">
                  <c:v>39692153.380000003</c:v>
                </c:pt>
                <c:pt idx="7">
                  <c:v>31267393.140000001</c:v>
                </c:pt>
                <c:pt idx="8">
                  <c:v>30382920.359999999</c:v>
                </c:pt>
                <c:pt idx="9">
                  <c:v>28384290.809999999</c:v>
                </c:pt>
                <c:pt idx="10">
                  <c:v>22990871.02</c:v>
                </c:pt>
                <c:pt idx="11">
                  <c:v>42906881.539999999</c:v>
                </c:pt>
                <c:pt idx="12">
                  <c:v>33394238.489999998</c:v>
                </c:pt>
                <c:pt idx="13">
                  <c:v>29779240.219999999</c:v>
                </c:pt>
                <c:pt idx="14">
                  <c:v>51321850.68</c:v>
                </c:pt>
                <c:pt idx="15">
                  <c:v>48474499.490000002</c:v>
                </c:pt>
                <c:pt idx="16">
                  <c:v>45423511.030000001</c:v>
                </c:pt>
                <c:pt idx="17">
                  <c:v>37812498.479999997</c:v>
                </c:pt>
                <c:pt idx="18">
                  <c:v>33281192</c:v>
                </c:pt>
                <c:pt idx="19">
                  <c:v>55719245.969999999</c:v>
                </c:pt>
                <c:pt idx="20">
                  <c:v>50654039.75</c:v>
                </c:pt>
                <c:pt idx="21">
                  <c:v>45035243.670000002</c:v>
                </c:pt>
                <c:pt idx="22">
                  <c:v>40578990.850000001</c:v>
                </c:pt>
                <c:pt idx="23">
                  <c:v>40334456.18</c:v>
                </c:pt>
                <c:pt idx="24">
                  <c:v>38577996.079999998</c:v>
                </c:pt>
                <c:pt idx="25">
                  <c:v>34603269.409999996</c:v>
                </c:pt>
                <c:pt idx="26">
                  <c:v>54403249.990000002</c:v>
                </c:pt>
                <c:pt idx="27">
                  <c:v>48340266.590000004</c:v>
                </c:pt>
                <c:pt idx="28">
                  <c:v>42814298.240000002</c:v>
                </c:pt>
                <c:pt idx="29">
                  <c:v>41133867.670000002</c:v>
                </c:pt>
                <c:pt idx="30">
                  <c:v>35911769.469999999</c:v>
                </c:pt>
                <c:pt idx="31">
                  <c:v>51042956.770000003</c:v>
                </c:pt>
                <c:pt idx="32">
                  <c:v>39657756.399999999</c:v>
                </c:pt>
                <c:pt idx="33">
                  <c:v>35652925.359999999</c:v>
                </c:pt>
                <c:pt idx="34">
                  <c:v>31982024.120000001</c:v>
                </c:pt>
                <c:pt idx="35">
                  <c:v>28600179.629999999</c:v>
                </c:pt>
                <c:pt idx="36">
                  <c:v>42498893.850000001</c:v>
                </c:pt>
                <c:pt idx="37">
                  <c:v>39327121.030000001</c:v>
                </c:pt>
                <c:pt idx="38">
                  <c:v>31468007.789999999</c:v>
                </c:pt>
              </c:numCache>
              <c:extLst/>
            </c:numRef>
          </c:val>
          <c:extLst>
            <c:ext xmlns:c16="http://schemas.microsoft.com/office/drawing/2014/chart" uri="{C3380CC4-5D6E-409C-BE32-E72D297353CC}">
              <c16:uniqueId val="{00000029-5682-4509-9C1B-F5A17383B8C6}"/>
            </c:ext>
          </c:extLst>
        </c:ser>
        <c:dLbls>
          <c:showLegendKey val="0"/>
          <c:showVal val="0"/>
          <c:showCatName val="0"/>
          <c:showSerName val="0"/>
          <c:showPercent val="0"/>
          <c:showBubbleSize val="0"/>
        </c:dLbls>
        <c:gapWidth val="40"/>
        <c:overlap val="80"/>
        <c:axId val="1316515647"/>
        <c:axId val="1316508927"/>
      </c:barChart>
      <c:lineChart>
        <c:grouping val="standard"/>
        <c:varyColors val="0"/>
        <c:ser>
          <c:idx val="2"/>
          <c:order val="2"/>
          <c:tx>
            <c:strRef>
              <c:f>Sheet1!$C$1</c:f>
              <c:strCache>
                <c:ptCount val="1"/>
                <c:pt idx="0">
                  <c:v>Drawdown Ratio</c:v>
                </c:pt>
              </c:strCache>
            </c:strRef>
          </c:tx>
          <c:spPr>
            <a:ln w="28575" cap="rnd">
              <a:solidFill>
                <a:srgbClr val="888888"/>
              </a:solidFill>
              <a:round/>
            </a:ln>
            <a:effectLst/>
          </c:spPr>
          <c:marker>
            <c:symbol val="none"/>
          </c:marker>
          <c:dPt>
            <c:idx val="9"/>
            <c:marker>
              <c:symbol val="none"/>
            </c:marker>
            <c:bubble3D val="0"/>
            <c:extLst>
              <c:ext xmlns:c16="http://schemas.microsoft.com/office/drawing/2014/chart" uri="{C3380CC4-5D6E-409C-BE32-E72D297353CC}">
                <c16:uniqueId val="{0000002A-5682-4509-9C1B-F5A17383B8C6}"/>
              </c:ext>
            </c:extLst>
          </c:dPt>
          <c:dPt>
            <c:idx val="19"/>
            <c:marker>
              <c:symbol val="none"/>
            </c:marker>
            <c:bubble3D val="0"/>
            <c:spPr>
              <a:ln w="28575" cap="rnd">
                <a:solidFill>
                  <a:srgbClr val="F2F2F2"/>
                </a:solidFill>
                <a:round/>
              </a:ln>
              <a:effectLst/>
            </c:spPr>
            <c:extLst>
              <c:ext xmlns:c16="http://schemas.microsoft.com/office/drawing/2014/chart" uri="{C3380CC4-5D6E-409C-BE32-E72D297353CC}">
                <c16:uniqueId val="{0000002C-5682-4509-9C1B-F5A17383B8C6}"/>
              </c:ext>
            </c:extLst>
          </c:dPt>
          <c:dPt>
            <c:idx val="20"/>
            <c:marker>
              <c:symbol val="none"/>
            </c:marker>
            <c:bubble3D val="0"/>
            <c:spPr>
              <a:ln w="28575" cap="rnd">
                <a:solidFill>
                  <a:srgbClr val="F2F2F2"/>
                </a:solidFill>
                <a:round/>
              </a:ln>
              <a:effectLst/>
            </c:spPr>
            <c:extLst>
              <c:ext xmlns:c16="http://schemas.microsoft.com/office/drawing/2014/chart" uri="{C3380CC4-5D6E-409C-BE32-E72D297353CC}">
                <c16:uniqueId val="{0000002E-5682-4509-9C1B-F5A17383B8C6}"/>
              </c:ext>
            </c:extLst>
          </c:dPt>
          <c:dPt>
            <c:idx val="21"/>
            <c:marker>
              <c:symbol val="none"/>
            </c:marker>
            <c:bubble3D val="0"/>
            <c:spPr>
              <a:ln w="28575" cap="rnd">
                <a:solidFill>
                  <a:srgbClr val="F2F2F2"/>
                </a:solidFill>
                <a:round/>
              </a:ln>
              <a:effectLst/>
            </c:spPr>
            <c:extLst>
              <c:ext xmlns:c16="http://schemas.microsoft.com/office/drawing/2014/chart" uri="{C3380CC4-5D6E-409C-BE32-E72D297353CC}">
                <c16:uniqueId val="{00000030-5682-4509-9C1B-F5A17383B8C6}"/>
              </c:ext>
            </c:extLst>
          </c:dPt>
          <c:dPt>
            <c:idx val="22"/>
            <c:marker>
              <c:symbol val="none"/>
            </c:marker>
            <c:bubble3D val="0"/>
            <c:spPr>
              <a:ln w="28575" cap="rnd">
                <a:solidFill>
                  <a:srgbClr val="F2F2F2"/>
                </a:solidFill>
                <a:round/>
              </a:ln>
              <a:effectLst/>
            </c:spPr>
            <c:extLst>
              <c:ext xmlns:c16="http://schemas.microsoft.com/office/drawing/2014/chart" uri="{C3380CC4-5D6E-409C-BE32-E72D297353CC}">
                <c16:uniqueId val="{00000032-5682-4509-9C1B-F5A17383B8C6}"/>
              </c:ext>
            </c:extLst>
          </c:dPt>
          <c:dPt>
            <c:idx val="23"/>
            <c:marker>
              <c:symbol val="none"/>
            </c:marker>
            <c:bubble3D val="0"/>
            <c:spPr>
              <a:ln w="28575" cap="rnd">
                <a:solidFill>
                  <a:srgbClr val="F2F2F2"/>
                </a:solidFill>
                <a:round/>
              </a:ln>
              <a:effectLst/>
            </c:spPr>
            <c:extLst>
              <c:ext xmlns:c16="http://schemas.microsoft.com/office/drawing/2014/chart" uri="{C3380CC4-5D6E-409C-BE32-E72D297353CC}">
                <c16:uniqueId val="{00000034-5682-4509-9C1B-F5A17383B8C6}"/>
              </c:ext>
            </c:extLst>
          </c:dPt>
          <c:dPt>
            <c:idx val="24"/>
            <c:marker>
              <c:symbol val="none"/>
            </c:marker>
            <c:bubble3D val="0"/>
            <c:spPr>
              <a:ln w="28575" cap="rnd">
                <a:solidFill>
                  <a:srgbClr val="F2F2F2"/>
                </a:solidFill>
                <a:round/>
              </a:ln>
              <a:effectLst/>
            </c:spPr>
            <c:extLst>
              <c:ext xmlns:c16="http://schemas.microsoft.com/office/drawing/2014/chart" uri="{C3380CC4-5D6E-409C-BE32-E72D297353CC}">
                <c16:uniqueId val="{00000036-5682-4509-9C1B-F5A17383B8C6}"/>
              </c:ext>
            </c:extLst>
          </c:dPt>
          <c:dPt>
            <c:idx val="25"/>
            <c:marker>
              <c:symbol val="none"/>
            </c:marker>
            <c:bubble3D val="0"/>
            <c:spPr>
              <a:ln w="28575" cap="rnd">
                <a:solidFill>
                  <a:srgbClr val="F2F2F2"/>
                </a:solidFill>
                <a:round/>
              </a:ln>
              <a:effectLst/>
            </c:spPr>
            <c:extLst>
              <c:ext xmlns:c16="http://schemas.microsoft.com/office/drawing/2014/chart" uri="{C3380CC4-5D6E-409C-BE32-E72D297353CC}">
                <c16:uniqueId val="{00000038-5682-4509-9C1B-F5A17383B8C6}"/>
              </c:ext>
            </c:extLst>
          </c:dPt>
          <c:dPt>
            <c:idx val="26"/>
            <c:marker>
              <c:symbol val="none"/>
            </c:marker>
            <c:bubble3D val="0"/>
            <c:spPr>
              <a:ln w="28575" cap="rnd">
                <a:solidFill>
                  <a:srgbClr val="F2F2F2"/>
                </a:solidFill>
                <a:round/>
              </a:ln>
              <a:effectLst/>
            </c:spPr>
            <c:extLst>
              <c:ext xmlns:c16="http://schemas.microsoft.com/office/drawing/2014/chart" uri="{C3380CC4-5D6E-409C-BE32-E72D297353CC}">
                <c16:uniqueId val="{0000003A-5682-4509-9C1B-F5A17383B8C6}"/>
              </c:ext>
            </c:extLst>
          </c:dPt>
          <c:dPt>
            <c:idx val="27"/>
            <c:marker>
              <c:symbol val="none"/>
            </c:marker>
            <c:bubble3D val="0"/>
            <c:spPr>
              <a:ln w="28575" cap="rnd">
                <a:solidFill>
                  <a:srgbClr val="F2F2F2"/>
                </a:solidFill>
                <a:round/>
              </a:ln>
              <a:effectLst/>
            </c:spPr>
            <c:extLst>
              <c:ext xmlns:c16="http://schemas.microsoft.com/office/drawing/2014/chart" uri="{C3380CC4-5D6E-409C-BE32-E72D297353CC}">
                <c16:uniqueId val="{0000003C-5682-4509-9C1B-F5A17383B8C6}"/>
              </c:ext>
            </c:extLst>
          </c:dPt>
          <c:dPt>
            <c:idx val="28"/>
            <c:marker>
              <c:symbol val="none"/>
            </c:marker>
            <c:bubble3D val="0"/>
            <c:spPr>
              <a:ln w="28575" cap="rnd">
                <a:solidFill>
                  <a:srgbClr val="F2F2F2"/>
                </a:solidFill>
                <a:round/>
              </a:ln>
              <a:effectLst/>
            </c:spPr>
            <c:extLst>
              <c:ext xmlns:c16="http://schemas.microsoft.com/office/drawing/2014/chart" uri="{C3380CC4-5D6E-409C-BE32-E72D297353CC}">
                <c16:uniqueId val="{0000003E-5682-4509-9C1B-F5A17383B8C6}"/>
              </c:ext>
            </c:extLst>
          </c:dPt>
          <c:dPt>
            <c:idx val="29"/>
            <c:marker>
              <c:symbol val="none"/>
            </c:marker>
            <c:bubble3D val="0"/>
            <c:spPr>
              <a:ln w="28575" cap="rnd">
                <a:solidFill>
                  <a:srgbClr val="F2F2F2"/>
                </a:solidFill>
                <a:round/>
              </a:ln>
              <a:effectLst/>
            </c:spPr>
            <c:extLst>
              <c:ext xmlns:c16="http://schemas.microsoft.com/office/drawing/2014/chart" uri="{C3380CC4-5D6E-409C-BE32-E72D297353CC}">
                <c16:uniqueId val="{00000040-5682-4509-9C1B-F5A17383B8C6}"/>
              </c:ext>
            </c:extLst>
          </c:dPt>
          <c:dPt>
            <c:idx val="30"/>
            <c:marker>
              <c:symbol val="none"/>
            </c:marker>
            <c:bubble3D val="0"/>
            <c:spPr>
              <a:ln w="28575" cap="rnd">
                <a:solidFill>
                  <a:srgbClr val="F2F2F2"/>
                </a:solidFill>
                <a:round/>
              </a:ln>
              <a:effectLst/>
            </c:spPr>
            <c:extLst>
              <c:ext xmlns:c16="http://schemas.microsoft.com/office/drawing/2014/chart" uri="{C3380CC4-5D6E-409C-BE32-E72D297353CC}">
                <c16:uniqueId val="{00000042-5682-4509-9C1B-F5A17383B8C6}"/>
              </c:ext>
            </c:extLst>
          </c:dPt>
          <c:dPt>
            <c:idx val="31"/>
            <c:marker>
              <c:symbol val="none"/>
            </c:marker>
            <c:bubble3D val="0"/>
            <c:spPr>
              <a:ln w="28575" cap="rnd">
                <a:solidFill>
                  <a:srgbClr val="F2F2F2"/>
                </a:solidFill>
                <a:round/>
              </a:ln>
              <a:effectLst/>
            </c:spPr>
            <c:extLst>
              <c:ext xmlns:c16="http://schemas.microsoft.com/office/drawing/2014/chart" uri="{C3380CC4-5D6E-409C-BE32-E72D297353CC}">
                <c16:uniqueId val="{00000044-5682-4509-9C1B-F5A17383B8C6}"/>
              </c:ext>
            </c:extLst>
          </c:dPt>
          <c:dPt>
            <c:idx val="32"/>
            <c:marker>
              <c:symbol val="none"/>
            </c:marker>
            <c:bubble3D val="0"/>
            <c:spPr>
              <a:ln w="28575" cap="rnd">
                <a:solidFill>
                  <a:srgbClr val="F2F2F2"/>
                </a:solidFill>
                <a:round/>
              </a:ln>
              <a:effectLst/>
            </c:spPr>
            <c:extLst>
              <c:ext xmlns:c16="http://schemas.microsoft.com/office/drawing/2014/chart" uri="{C3380CC4-5D6E-409C-BE32-E72D297353CC}">
                <c16:uniqueId val="{00000046-5682-4509-9C1B-F5A17383B8C6}"/>
              </c:ext>
            </c:extLst>
          </c:dPt>
          <c:dPt>
            <c:idx val="33"/>
            <c:marker>
              <c:symbol val="none"/>
            </c:marker>
            <c:bubble3D val="0"/>
            <c:spPr>
              <a:ln w="28575" cap="rnd">
                <a:solidFill>
                  <a:srgbClr val="F2F2F2"/>
                </a:solidFill>
                <a:round/>
              </a:ln>
              <a:effectLst/>
            </c:spPr>
            <c:extLst>
              <c:ext xmlns:c16="http://schemas.microsoft.com/office/drawing/2014/chart" uri="{C3380CC4-5D6E-409C-BE32-E72D297353CC}">
                <c16:uniqueId val="{00000048-5682-4509-9C1B-F5A17383B8C6}"/>
              </c:ext>
            </c:extLst>
          </c:dPt>
          <c:dPt>
            <c:idx val="34"/>
            <c:marker>
              <c:symbol val="none"/>
            </c:marker>
            <c:bubble3D val="0"/>
            <c:spPr>
              <a:ln w="28575" cap="rnd">
                <a:solidFill>
                  <a:srgbClr val="F2F2F2"/>
                </a:solidFill>
                <a:round/>
              </a:ln>
              <a:effectLst/>
            </c:spPr>
            <c:extLst>
              <c:ext xmlns:c16="http://schemas.microsoft.com/office/drawing/2014/chart" uri="{C3380CC4-5D6E-409C-BE32-E72D297353CC}">
                <c16:uniqueId val="{0000004A-5682-4509-9C1B-F5A17383B8C6}"/>
              </c:ext>
            </c:extLst>
          </c:dPt>
          <c:dPt>
            <c:idx val="35"/>
            <c:marker>
              <c:symbol val="none"/>
            </c:marker>
            <c:bubble3D val="0"/>
            <c:spPr>
              <a:ln w="28575" cap="rnd">
                <a:solidFill>
                  <a:srgbClr val="F2F2F2"/>
                </a:solidFill>
                <a:round/>
              </a:ln>
              <a:effectLst/>
            </c:spPr>
            <c:extLst>
              <c:ext xmlns:c16="http://schemas.microsoft.com/office/drawing/2014/chart" uri="{C3380CC4-5D6E-409C-BE32-E72D297353CC}">
                <c16:uniqueId val="{0000004C-5682-4509-9C1B-F5A17383B8C6}"/>
              </c:ext>
            </c:extLst>
          </c:dPt>
          <c:dPt>
            <c:idx val="36"/>
            <c:marker>
              <c:symbol val="none"/>
            </c:marker>
            <c:bubble3D val="0"/>
            <c:spPr>
              <a:ln w="28575" cap="rnd">
                <a:solidFill>
                  <a:srgbClr val="F2F2F2"/>
                </a:solidFill>
                <a:round/>
              </a:ln>
              <a:effectLst/>
            </c:spPr>
            <c:extLst>
              <c:ext xmlns:c16="http://schemas.microsoft.com/office/drawing/2014/chart" uri="{C3380CC4-5D6E-409C-BE32-E72D297353CC}">
                <c16:uniqueId val="{0000004E-5682-4509-9C1B-F5A17383B8C6}"/>
              </c:ext>
            </c:extLst>
          </c:dPt>
          <c:dPt>
            <c:idx val="37"/>
            <c:marker>
              <c:symbol val="none"/>
            </c:marker>
            <c:bubble3D val="0"/>
            <c:spPr>
              <a:ln w="28575" cap="rnd">
                <a:solidFill>
                  <a:srgbClr val="F2F2F2"/>
                </a:solidFill>
                <a:round/>
              </a:ln>
              <a:effectLst/>
            </c:spPr>
            <c:extLst>
              <c:ext xmlns:c16="http://schemas.microsoft.com/office/drawing/2014/chart" uri="{C3380CC4-5D6E-409C-BE32-E72D297353CC}">
                <c16:uniqueId val="{00000050-5682-4509-9C1B-F5A17383B8C6}"/>
              </c:ext>
            </c:extLst>
          </c:dPt>
          <c:dPt>
            <c:idx val="38"/>
            <c:marker>
              <c:symbol val="none"/>
            </c:marker>
            <c:bubble3D val="0"/>
            <c:spPr>
              <a:ln w="28575" cap="rnd">
                <a:solidFill>
                  <a:srgbClr val="F2F2F2"/>
                </a:solidFill>
                <a:round/>
              </a:ln>
              <a:effectLst/>
            </c:spPr>
            <c:extLst>
              <c:ext xmlns:c16="http://schemas.microsoft.com/office/drawing/2014/chart" uri="{C3380CC4-5D6E-409C-BE32-E72D297353CC}">
                <c16:uniqueId val="{00000052-5682-4509-9C1B-F5A17383B8C6}"/>
              </c:ext>
            </c:extLst>
          </c:dPt>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5682-4509-9C1B-F5A17383B8C6}"/>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5682-4509-9C1B-F5A17383B8C6}"/>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5682-4509-9C1B-F5A17383B8C6}"/>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6-5682-4509-9C1B-F5A17383B8C6}"/>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1-0189-4227-951A-2EB3C797C74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8-5682-4509-9C1B-F5A17383B8C6}"/>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9-5682-4509-9C1B-F5A17383B8C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12700" cap="flat" cmpd="sng" algn="ctr">
                      <a:solidFill>
                        <a:schemeClr val="tx1">
                          <a:lumMod val="35000"/>
                          <a:lumOff val="65000"/>
                        </a:schemeClr>
                      </a:solidFill>
                      <a:round/>
                    </a:ln>
                    <a:effectLst/>
                  </c:spPr>
                </c15:leaderLines>
              </c:ext>
            </c:extLst>
          </c:dLbls>
          <c:cat>
            <c:numRef>
              <c:f>Sheet1!$A$4:$A$1048576</c:f>
              <c:numCache>
                <c:formatCode>mmm\ \'yy</c:formatCode>
                <c:ptCount val="1048573"/>
                <c:pt idx="0">
                  <c:v>42795</c:v>
                </c:pt>
                <c:pt idx="1">
                  <c:v>42826</c:v>
                </c:pt>
                <c:pt idx="2">
                  <c:v>42856</c:v>
                </c:pt>
                <c:pt idx="3">
                  <c:v>42887</c:v>
                </c:pt>
                <c:pt idx="4">
                  <c:v>42917</c:v>
                </c:pt>
                <c:pt idx="5">
                  <c:v>42948</c:v>
                </c:pt>
                <c:pt idx="6">
                  <c:v>43070</c:v>
                </c:pt>
                <c:pt idx="7">
                  <c:v>43101</c:v>
                </c:pt>
                <c:pt idx="8">
                  <c:v>43191</c:v>
                </c:pt>
                <c:pt idx="9">
                  <c:v>43252</c:v>
                </c:pt>
                <c:pt idx="10">
                  <c:v>43282</c:v>
                </c:pt>
                <c:pt idx="11">
                  <c:v>43313</c:v>
                </c:pt>
                <c:pt idx="12">
                  <c:v>43435</c:v>
                </c:pt>
                <c:pt idx="13">
                  <c:v>43556</c:v>
                </c:pt>
                <c:pt idx="14">
                  <c:v>43617</c:v>
                </c:pt>
                <c:pt idx="15">
                  <c:v>43647</c:v>
                </c:pt>
                <c:pt idx="16">
                  <c:v>43678</c:v>
                </c:pt>
                <c:pt idx="17">
                  <c:v>43800</c:v>
                </c:pt>
                <c:pt idx="18">
                  <c:v>43922</c:v>
                </c:pt>
                <c:pt idx="19">
                  <c:v>43983</c:v>
                </c:pt>
                <c:pt idx="20">
                  <c:v>44013</c:v>
                </c:pt>
                <c:pt idx="21">
                  <c:v>44044</c:v>
                </c:pt>
                <c:pt idx="22">
                  <c:v>44166</c:v>
                </c:pt>
                <c:pt idx="23">
                  <c:v>44287</c:v>
                </c:pt>
                <c:pt idx="24">
                  <c:v>44348</c:v>
                </c:pt>
                <c:pt idx="25">
                  <c:v>44378</c:v>
                </c:pt>
                <c:pt idx="26">
                  <c:v>44409</c:v>
                </c:pt>
                <c:pt idx="27">
                  <c:v>44531</c:v>
                </c:pt>
                <c:pt idx="28">
                  <c:v>44652</c:v>
                </c:pt>
                <c:pt idx="29">
                  <c:v>44713</c:v>
                </c:pt>
                <c:pt idx="30">
                  <c:v>44743</c:v>
                </c:pt>
                <c:pt idx="31">
                  <c:v>44774</c:v>
                </c:pt>
                <c:pt idx="32">
                  <c:v>44896</c:v>
                </c:pt>
                <c:pt idx="33">
                  <c:v>45017</c:v>
                </c:pt>
                <c:pt idx="34">
                  <c:v>45078</c:v>
                </c:pt>
                <c:pt idx="35">
                  <c:v>45108</c:v>
                </c:pt>
                <c:pt idx="36">
                  <c:v>45139</c:v>
                </c:pt>
                <c:pt idx="37">
                  <c:v>45261</c:v>
                </c:pt>
                <c:pt idx="38">
                  <c:v>45383</c:v>
                </c:pt>
              </c:numCache>
            </c:numRef>
          </c:cat>
          <c:val>
            <c:numRef>
              <c:f>Sheet1!$C$5:$C$44</c:f>
              <c:numCache>
                <c:formatCode>_(* #,##0.00_);_(* \(#,##0.00\);_(* "-"??_);_(@_)</c:formatCode>
                <c:ptCount val="40"/>
                <c:pt idx="0">
                  <c:v>1.4720363077780128</c:v>
                </c:pt>
                <c:pt idx="1">
                  <c:v>1.4555896018716381</c:v>
                </c:pt>
                <c:pt idx="2">
                  <c:v>1.4071829808333491</c:v>
                </c:pt>
                <c:pt idx="3">
                  <c:v>1.361514274706745</c:v>
                </c:pt>
                <c:pt idx="4">
                  <c:v>1.1641121592025678</c:v>
                </c:pt>
                <c:pt idx="5">
                  <c:v>1.8990421842964251</c:v>
                </c:pt>
                <c:pt idx="6">
                  <c:v>1.8188396258608377</c:v>
                </c:pt>
                <c:pt idx="7">
                  <c:v>1.4327863015126068</c:v>
                </c:pt>
                <c:pt idx="8">
                  <c:v>1.3922565241317231</c:v>
                </c:pt>
                <c:pt idx="9">
                  <c:v>1.3006720089719055</c:v>
                </c:pt>
                <c:pt idx="10">
                  <c:v>1.0535257899437143</c:v>
                </c:pt>
                <c:pt idx="11">
                  <c:v>1.8313654451241461</c:v>
                </c:pt>
                <c:pt idx="12">
                  <c:v>1.4253437267354654</c:v>
                </c:pt>
                <c:pt idx="13">
                  <c:v>1.2710471971755228</c:v>
                </c:pt>
                <c:pt idx="14">
                  <c:v>2.2343739187437315</c:v>
                </c:pt>
                <c:pt idx="15">
                  <c:v>2.1104102044165085</c:v>
                </c:pt>
                <c:pt idx="16">
                  <c:v>1.9775808354228315</c:v>
                </c:pt>
                <c:pt idx="17">
                  <c:v>1.6462239628309714</c:v>
                </c:pt>
                <c:pt idx="18">
                  <c:v>1.4489467235537838</c:v>
                </c:pt>
                <c:pt idx="19">
                  <c:v>2.3980866508605425</c:v>
                </c:pt>
                <c:pt idx="20">
                  <c:v>2.1800865108985303</c:v>
                </c:pt>
                <c:pt idx="21">
                  <c:v>1.9385559921545621</c:v>
                </c:pt>
                <c:pt idx="22">
                  <c:v>1.7467352112997381</c:v>
                </c:pt>
                <c:pt idx="23">
                  <c:v>1.7362091408005609</c:v>
                </c:pt>
                <c:pt idx="24">
                  <c:v>1.6606017725627906</c:v>
                </c:pt>
                <c:pt idx="25">
                  <c:v>1.4895084337598332</c:v>
                </c:pt>
                <c:pt idx="26">
                  <c:v>2.3912235203748864</c:v>
                </c:pt>
                <c:pt idx="27">
                  <c:v>2.1247330347442044</c:v>
                </c:pt>
                <c:pt idx="28">
                  <c:v>1.8818463415081188</c:v>
                </c:pt>
                <c:pt idx="29">
                  <c:v>1.8079852191656194</c:v>
                </c:pt>
                <c:pt idx="30">
                  <c:v>1.5784547399416269</c:v>
                </c:pt>
                <c:pt idx="31">
                  <c:v>2.3795167534568127</c:v>
                </c:pt>
                <c:pt idx="32">
                  <c:v>1.8487623313736401</c:v>
                </c:pt>
                <c:pt idx="33">
                  <c:v>1.6620654165106519</c:v>
                </c:pt>
                <c:pt idx="34">
                  <c:v>1.4909356161696325</c:v>
                </c:pt>
                <c:pt idx="35">
                  <c:v>1.3332810418509629</c:v>
                </c:pt>
                <c:pt idx="36">
                  <c:v>1.9910014627917116</c:v>
                </c:pt>
                <c:pt idx="37">
                  <c:v>1.8424092583321832</c:v>
                </c:pt>
                <c:pt idx="38">
                  <c:v>1.4742230647735075</c:v>
                </c:pt>
              </c:numCache>
              <c:extLst/>
            </c:numRef>
          </c:val>
          <c:smooth val="0"/>
          <c:extLst>
            <c:ext xmlns:c16="http://schemas.microsoft.com/office/drawing/2014/chart" uri="{C3380CC4-5D6E-409C-BE32-E72D297353CC}">
              <c16:uniqueId val="{0000005A-5682-4509-9C1B-F5A17383B8C6}"/>
            </c:ext>
          </c:extLst>
        </c:ser>
        <c:dLbls>
          <c:showLegendKey val="0"/>
          <c:showVal val="0"/>
          <c:showCatName val="0"/>
          <c:showSerName val="0"/>
          <c:showPercent val="0"/>
          <c:showBubbleSize val="0"/>
        </c:dLbls>
        <c:marker val="1"/>
        <c:smooth val="0"/>
        <c:axId val="1316514207"/>
        <c:axId val="1169292207"/>
      </c:lineChart>
      <c:catAx>
        <c:axId val="1316515647"/>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16508927"/>
        <c:crosses val="autoZero"/>
        <c:auto val="0"/>
        <c:lblAlgn val="ctr"/>
        <c:lblOffset val="100"/>
        <c:noMultiLvlLbl val="0"/>
      </c:catAx>
      <c:valAx>
        <c:axId val="1316508927"/>
        <c:scaling>
          <c:orientation val="minMax"/>
          <c:min val="20000000"/>
        </c:scaling>
        <c:delete val="0"/>
        <c:axPos val="l"/>
        <c:majorGridlines>
          <c:spPr>
            <a:ln w="9525" cap="flat" cmpd="sng" algn="ctr">
              <a:solidFill>
                <a:schemeClr val="tx1">
                  <a:lumMod val="15000"/>
                  <a:lumOff val="85000"/>
                </a:schemeClr>
              </a:solidFill>
              <a:round/>
            </a:ln>
            <a:effectLst/>
          </c:spPr>
        </c:majorGridlines>
        <c:numFmt formatCode="&quot;$&quot;##,,&quot;M&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16515647"/>
        <c:crosses val="autoZero"/>
        <c:crossBetween val="between"/>
      </c:valAx>
      <c:valAx>
        <c:axId val="1169292207"/>
        <c:scaling>
          <c:orientation val="minMax"/>
          <c:max val="2.6"/>
          <c:min val="0.75000000000000011"/>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316514207"/>
        <c:crosses val="max"/>
        <c:crossBetween val="between"/>
      </c:valAx>
      <c:dateAx>
        <c:axId val="1316514207"/>
        <c:scaling>
          <c:orientation val="minMax"/>
        </c:scaling>
        <c:delete val="1"/>
        <c:axPos val="b"/>
        <c:numFmt formatCode="mmm\ \'yy" sourceLinked="1"/>
        <c:majorTickMark val="out"/>
        <c:minorTickMark val="none"/>
        <c:tickLblPos val="nextTo"/>
        <c:crossAx val="1169292207"/>
        <c:crosses val="autoZero"/>
        <c:auto val="1"/>
        <c:lblOffset val="100"/>
        <c:baseTimeUnit val="months"/>
        <c:majorUnit val="1"/>
        <c:minorUnit val="1"/>
      </c:dateAx>
      <c:spPr>
        <a:noFill/>
        <a:ln>
          <a:noFill/>
        </a:ln>
        <a:effectLst/>
      </c:spPr>
    </c:plotArea>
    <c:plotVisOnly val="0"/>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3200" b="0" i="0" u="none" strike="noStrike" kern="1200" spc="0" baseline="0">
                <a:solidFill>
                  <a:prstClr val="black">
                    <a:lumMod val="65000"/>
                    <a:lumOff val="35000"/>
                  </a:prstClr>
                </a:solidFill>
                <a:latin typeface="Arial" panose="020B0604020202020204" pitchFamily="34" charset="0"/>
                <a:cs typeface="Arial" panose="020B0604020202020204" pitchFamily="34" charset="0"/>
              </a:rPr>
              <a:t>Timeliness Ratio:  During COVID  </a:t>
            </a:r>
          </a:p>
        </c:rich>
      </c:tx>
      <c:layout>
        <c:manualLayout>
          <c:xMode val="edge"/>
          <c:yMode val="edge"/>
          <c:x val="0.22503179838447684"/>
          <c:y val="1.7495877102131574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Sheet1!$A$1</c:f>
              <c:strCache>
                <c:ptCount val="1"/>
                <c:pt idx="0">
                  <c:v>Period</c:v>
                </c:pt>
              </c:strCache>
            </c:strRef>
          </c:tx>
          <c:spPr>
            <a:solidFill>
              <a:schemeClr val="accent1"/>
            </a:solidFill>
            <a:ln>
              <a:noFill/>
            </a:ln>
            <a:effectLst/>
          </c:spPr>
          <c:invertIfNegative val="0"/>
          <c:cat>
            <c:numRef>
              <c:f>Sheet1!$A$4:$A$1048576</c:f>
              <c:numCache>
                <c:formatCode>mmm\ \'yy</c:formatCode>
                <c:ptCount val="1048573"/>
                <c:pt idx="0">
                  <c:v>42795</c:v>
                </c:pt>
                <c:pt idx="1">
                  <c:v>42826</c:v>
                </c:pt>
                <c:pt idx="2">
                  <c:v>42856</c:v>
                </c:pt>
                <c:pt idx="3">
                  <c:v>42887</c:v>
                </c:pt>
                <c:pt idx="4">
                  <c:v>42917</c:v>
                </c:pt>
                <c:pt idx="5">
                  <c:v>42948</c:v>
                </c:pt>
                <c:pt idx="6">
                  <c:v>43070</c:v>
                </c:pt>
                <c:pt idx="7">
                  <c:v>43101</c:v>
                </c:pt>
                <c:pt idx="8">
                  <c:v>43191</c:v>
                </c:pt>
                <c:pt idx="9">
                  <c:v>43252</c:v>
                </c:pt>
                <c:pt idx="10">
                  <c:v>43282</c:v>
                </c:pt>
                <c:pt idx="11">
                  <c:v>43313</c:v>
                </c:pt>
                <c:pt idx="12">
                  <c:v>43435</c:v>
                </c:pt>
                <c:pt idx="13">
                  <c:v>43556</c:v>
                </c:pt>
                <c:pt idx="14">
                  <c:v>43617</c:v>
                </c:pt>
                <c:pt idx="15">
                  <c:v>43647</c:v>
                </c:pt>
                <c:pt idx="16">
                  <c:v>43678</c:v>
                </c:pt>
                <c:pt idx="17">
                  <c:v>43800</c:v>
                </c:pt>
                <c:pt idx="18">
                  <c:v>43922</c:v>
                </c:pt>
                <c:pt idx="19">
                  <c:v>43983</c:v>
                </c:pt>
                <c:pt idx="20">
                  <c:v>44013</c:v>
                </c:pt>
                <c:pt idx="21">
                  <c:v>44044</c:v>
                </c:pt>
                <c:pt idx="22">
                  <c:v>44166</c:v>
                </c:pt>
                <c:pt idx="23">
                  <c:v>44287</c:v>
                </c:pt>
                <c:pt idx="24">
                  <c:v>44348</c:v>
                </c:pt>
                <c:pt idx="25">
                  <c:v>44378</c:v>
                </c:pt>
                <c:pt idx="26">
                  <c:v>44409</c:v>
                </c:pt>
                <c:pt idx="27">
                  <c:v>44531</c:v>
                </c:pt>
                <c:pt idx="28">
                  <c:v>44652</c:v>
                </c:pt>
                <c:pt idx="29">
                  <c:v>44713</c:v>
                </c:pt>
                <c:pt idx="30">
                  <c:v>44743</c:v>
                </c:pt>
                <c:pt idx="31">
                  <c:v>44774</c:v>
                </c:pt>
                <c:pt idx="32">
                  <c:v>44896</c:v>
                </c:pt>
                <c:pt idx="33">
                  <c:v>45017</c:v>
                </c:pt>
                <c:pt idx="34">
                  <c:v>45078</c:v>
                </c:pt>
                <c:pt idx="35">
                  <c:v>45108</c:v>
                </c:pt>
                <c:pt idx="36">
                  <c:v>45139</c:v>
                </c:pt>
                <c:pt idx="37">
                  <c:v>45261</c:v>
                </c:pt>
                <c:pt idx="38">
                  <c:v>45383</c:v>
                </c:pt>
              </c:numCache>
            </c:numRef>
          </c:cat>
          <c:val>
            <c:numRef>
              <c:f>Sheet1!$A$5:$A$44</c:f>
              <c:numCache>
                <c:formatCode>mmm\ \'yy</c:formatCode>
                <c:ptCount val="40"/>
                <c:pt idx="0">
                  <c:v>42826</c:v>
                </c:pt>
                <c:pt idx="1">
                  <c:v>42856</c:v>
                </c:pt>
                <c:pt idx="2">
                  <c:v>42887</c:v>
                </c:pt>
                <c:pt idx="3">
                  <c:v>42917</c:v>
                </c:pt>
                <c:pt idx="4">
                  <c:v>42948</c:v>
                </c:pt>
                <c:pt idx="5">
                  <c:v>43070</c:v>
                </c:pt>
                <c:pt idx="6">
                  <c:v>43101</c:v>
                </c:pt>
                <c:pt idx="7">
                  <c:v>43191</c:v>
                </c:pt>
                <c:pt idx="8">
                  <c:v>43252</c:v>
                </c:pt>
                <c:pt idx="9">
                  <c:v>43282</c:v>
                </c:pt>
                <c:pt idx="10">
                  <c:v>43313</c:v>
                </c:pt>
                <c:pt idx="11">
                  <c:v>43435</c:v>
                </c:pt>
                <c:pt idx="12">
                  <c:v>43556</c:v>
                </c:pt>
                <c:pt idx="13">
                  <c:v>43617</c:v>
                </c:pt>
                <c:pt idx="14">
                  <c:v>43647</c:v>
                </c:pt>
                <c:pt idx="15">
                  <c:v>43678</c:v>
                </c:pt>
                <c:pt idx="16">
                  <c:v>43800</c:v>
                </c:pt>
                <c:pt idx="17">
                  <c:v>43922</c:v>
                </c:pt>
                <c:pt idx="18">
                  <c:v>43983</c:v>
                </c:pt>
                <c:pt idx="19">
                  <c:v>44013</c:v>
                </c:pt>
                <c:pt idx="20">
                  <c:v>44044</c:v>
                </c:pt>
                <c:pt idx="21">
                  <c:v>44166</c:v>
                </c:pt>
                <c:pt idx="22">
                  <c:v>44287</c:v>
                </c:pt>
                <c:pt idx="23">
                  <c:v>44348</c:v>
                </c:pt>
                <c:pt idx="24">
                  <c:v>44378</c:v>
                </c:pt>
                <c:pt idx="25">
                  <c:v>44409</c:v>
                </c:pt>
                <c:pt idx="26">
                  <c:v>44531</c:v>
                </c:pt>
                <c:pt idx="27">
                  <c:v>44652</c:v>
                </c:pt>
                <c:pt idx="28">
                  <c:v>44713</c:v>
                </c:pt>
                <c:pt idx="29">
                  <c:v>44743</c:v>
                </c:pt>
                <c:pt idx="30">
                  <c:v>44774</c:v>
                </c:pt>
                <c:pt idx="31">
                  <c:v>44896</c:v>
                </c:pt>
                <c:pt idx="32">
                  <c:v>45017</c:v>
                </c:pt>
                <c:pt idx="33">
                  <c:v>45078</c:v>
                </c:pt>
                <c:pt idx="34">
                  <c:v>45108</c:v>
                </c:pt>
                <c:pt idx="35">
                  <c:v>45139</c:v>
                </c:pt>
                <c:pt idx="36">
                  <c:v>45261</c:v>
                </c:pt>
                <c:pt idx="37">
                  <c:v>45383</c:v>
                </c:pt>
              </c:numCache>
              <c:extLst/>
            </c:numRef>
          </c:val>
          <c:extLst>
            <c:ext xmlns:c16="http://schemas.microsoft.com/office/drawing/2014/chart" uri="{C3380CC4-5D6E-409C-BE32-E72D297353CC}">
              <c16:uniqueId val="{00000000-0A57-4981-8809-67DAE42A35AB}"/>
            </c:ext>
          </c:extLst>
        </c:ser>
        <c:ser>
          <c:idx val="1"/>
          <c:order val="1"/>
          <c:tx>
            <c:strRef>
              <c:f>Sheet1!$B$1</c:f>
              <c:strCache>
                <c:ptCount val="1"/>
                <c:pt idx="0">
                  <c:v>Balance</c:v>
                </c:pt>
              </c:strCache>
            </c:strRef>
          </c:tx>
          <c:spPr>
            <a:solidFill>
              <a:srgbClr val="FF9016"/>
            </a:solidFill>
            <a:ln>
              <a:noFill/>
            </a:ln>
            <a:effectLst/>
          </c:spPr>
          <c:invertIfNegative val="0"/>
          <c:dPt>
            <c:idx val="0"/>
            <c:invertIfNegative val="0"/>
            <c:bubble3D val="0"/>
            <c:spPr>
              <a:solidFill>
                <a:srgbClr val="F2F2F2"/>
              </a:solidFill>
              <a:ln>
                <a:noFill/>
              </a:ln>
              <a:effectLst/>
            </c:spPr>
            <c:extLst>
              <c:ext xmlns:c16="http://schemas.microsoft.com/office/drawing/2014/chart" uri="{C3380CC4-5D6E-409C-BE32-E72D297353CC}">
                <c16:uniqueId val="{00000002-0A57-4981-8809-67DAE42A35AB}"/>
              </c:ext>
            </c:extLst>
          </c:dPt>
          <c:dPt>
            <c:idx val="1"/>
            <c:invertIfNegative val="0"/>
            <c:bubble3D val="0"/>
            <c:spPr>
              <a:solidFill>
                <a:srgbClr val="F2F2F2"/>
              </a:solidFill>
              <a:ln>
                <a:noFill/>
              </a:ln>
              <a:effectLst/>
            </c:spPr>
            <c:extLst>
              <c:ext xmlns:c16="http://schemas.microsoft.com/office/drawing/2014/chart" uri="{C3380CC4-5D6E-409C-BE32-E72D297353CC}">
                <c16:uniqueId val="{00000004-0A57-4981-8809-67DAE42A35AB}"/>
              </c:ext>
            </c:extLst>
          </c:dPt>
          <c:dPt>
            <c:idx val="2"/>
            <c:invertIfNegative val="0"/>
            <c:bubble3D val="0"/>
            <c:spPr>
              <a:solidFill>
                <a:srgbClr val="F2F2F2"/>
              </a:solidFill>
              <a:ln>
                <a:noFill/>
              </a:ln>
              <a:effectLst/>
            </c:spPr>
            <c:extLst>
              <c:ext xmlns:c16="http://schemas.microsoft.com/office/drawing/2014/chart" uri="{C3380CC4-5D6E-409C-BE32-E72D297353CC}">
                <c16:uniqueId val="{00000006-0A57-4981-8809-67DAE42A35AB}"/>
              </c:ext>
            </c:extLst>
          </c:dPt>
          <c:dPt>
            <c:idx val="3"/>
            <c:invertIfNegative val="0"/>
            <c:bubble3D val="0"/>
            <c:spPr>
              <a:solidFill>
                <a:srgbClr val="F2F2F2"/>
              </a:solidFill>
              <a:ln>
                <a:noFill/>
              </a:ln>
              <a:effectLst/>
            </c:spPr>
            <c:extLst>
              <c:ext xmlns:c16="http://schemas.microsoft.com/office/drawing/2014/chart" uri="{C3380CC4-5D6E-409C-BE32-E72D297353CC}">
                <c16:uniqueId val="{00000008-0A57-4981-8809-67DAE42A35AB}"/>
              </c:ext>
            </c:extLst>
          </c:dPt>
          <c:dPt>
            <c:idx val="4"/>
            <c:invertIfNegative val="0"/>
            <c:bubble3D val="0"/>
            <c:spPr>
              <a:solidFill>
                <a:srgbClr val="F2F2F2"/>
              </a:solidFill>
              <a:ln>
                <a:noFill/>
              </a:ln>
              <a:effectLst/>
            </c:spPr>
            <c:extLst>
              <c:ext xmlns:c16="http://schemas.microsoft.com/office/drawing/2014/chart" uri="{C3380CC4-5D6E-409C-BE32-E72D297353CC}">
                <c16:uniqueId val="{0000000A-0A57-4981-8809-67DAE42A35AB}"/>
              </c:ext>
            </c:extLst>
          </c:dPt>
          <c:dPt>
            <c:idx val="5"/>
            <c:invertIfNegative val="0"/>
            <c:bubble3D val="0"/>
            <c:spPr>
              <a:solidFill>
                <a:srgbClr val="F2F2F2"/>
              </a:solidFill>
              <a:ln>
                <a:noFill/>
              </a:ln>
              <a:effectLst/>
            </c:spPr>
            <c:extLst>
              <c:ext xmlns:c16="http://schemas.microsoft.com/office/drawing/2014/chart" uri="{C3380CC4-5D6E-409C-BE32-E72D297353CC}">
                <c16:uniqueId val="{0000000C-0A57-4981-8809-67DAE42A35AB}"/>
              </c:ext>
            </c:extLst>
          </c:dPt>
          <c:dPt>
            <c:idx val="6"/>
            <c:invertIfNegative val="0"/>
            <c:bubble3D val="0"/>
            <c:spPr>
              <a:solidFill>
                <a:srgbClr val="F2F2F2"/>
              </a:solidFill>
              <a:ln>
                <a:noFill/>
              </a:ln>
              <a:effectLst/>
            </c:spPr>
            <c:extLst>
              <c:ext xmlns:c16="http://schemas.microsoft.com/office/drawing/2014/chart" uri="{C3380CC4-5D6E-409C-BE32-E72D297353CC}">
                <c16:uniqueId val="{0000000E-0A57-4981-8809-67DAE42A35AB}"/>
              </c:ext>
            </c:extLst>
          </c:dPt>
          <c:dPt>
            <c:idx val="7"/>
            <c:invertIfNegative val="0"/>
            <c:bubble3D val="0"/>
            <c:spPr>
              <a:solidFill>
                <a:srgbClr val="F2F2F2"/>
              </a:solidFill>
              <a:ln>
                <a:noFill/>
              </a:ln>
              <a:effectLst/>
            </c:spPr>
            <c:extLst>
              <c:ext xmlns:c16="http://schemas.microsoft.com/office/drawing/2014/chart" uri="{C3380CC4-5D6E-409C-BE32-E72D297353CC}">
                <c16:uniqueId val="{00000010-0A57-4981-8809-67DAE42A35AB}"/>
              </c:ext>
            </c:extLst>
          </c:dPt>
          <c:dPt>
            <c:idx val="8"/>
            <c:invertIfNegative val="0"/>
            <c:bubble3D val="0"/>
            <c:spPr>
              <a:solidFill>
                <a:srgbClr val="F2F2F2"/>
              </a:solidFill>
              <a:ln>
                <a:noFill/>
              </a:ln>
              <a:effectLst/>
            </c:spPr>
            <c:extLst>
              <c:ext xmlns:c16="http://schemas.microsoft.com/office/drawing/2014/chart" uri="{C3380CC4-5D6E-409C-BE32-E72D297353CC}">
                <c16:uniqueId val="{00000012-0A57-4981-8809-67DAE42A35AB}"/>
              </c:ext>
            </c:extLst>
          </c:dPt>
          <c:dPt>
            <c:idx val="9"/>
            <c:invertIfNegative val="0"/>
            <c:bubble3D val="0"/>
            <c:spPr>
              <a:solidFill>
                <a:srgbClr val="F2F2F2"/>
              </a:solidFill>
              <a:ln>
                <a:noFill/>
              </a:ln>
              <a:effectLst/>
            </c:spPr>
            <c:extLst>
              <c:ext xmlns:c16="http://schemas.microsoft.com/office/drawing/2014/chart" uri="{C3380CC4-5D6E-409C-BE32-E72D297353CC}">
                <c16:uniqueId val="{00000014-0A57-4981-8809-67DAE42A35AB}"/>
              </c:ext>
            </c:extLst>
          </c:dPt>
          <c:dPt>
            <c:idx val="10"/>
            <c:invertIfNegative val="0"/>
            <c:bubble3D val="0"/>
            <c:spPr>
              <a:solidFill>
                <a:srgbClr val="F2F2F2"/>
              </a:solidFill>
              <a:ln>
                <a:noFill/>
              </a:ln>
              <a:effectLst/>
            </c:spPr>
            <c:extLst>
              <c:ext xmlns:c16="http://schemas.microsoft.com/office/drawing/2014/chart" uri="{C3380CC4-5D6E-409C-BE32-E72D297353CC}">
                <c16:uniqueId val="{00000016-0A57-4981-8809-67DAE42A35AB}"/>
              </c:ext>
            </c:extLst>
          </c:dPt>
          <c:dPt>
            <c:idx val="11"/>
            <c:invertIfNegative val="0"/>
            <c:bubble3D val="0"/>
            <c:spPr>
              <a:solidFill>
                <a:srgbClr val="F2F2F2"/>
              </a:solidFill>
              <a:ln>
                <a:noFill/>
              </a:ln>
              <a:effectLst/>
            </c:spPr>
            <c:extLst>
              <c:ext xmlns:c16="http://schemas.microsoft.com/office/drawing/2014/chart" uri="{C3380CC4-5D6E-409C-BE32-E72D297353CC}">
                <c16:uniqueId val="{00000018-0A57-4981-8809-67DAE42A35AB}"/>
              </c:ext>
            </c:extLst>
          </c:dPt>
          <c:dPt>
            <c:idx val="12"/>
            <c:invertIfNegative val="0"/>
            <c:bubble3D val="0"/>
            <c:spPr>
              <a:solidFill>
                <a:srgbClr val="F2F2F2"/>
              </a:solidFill>
              <a:ln>
                <a:noFill/>
              </a:ln>
              <a:effectLst/>
            </c:spPr>
            <c:extLst>
              <c:ext xmlns:c16="http://schemas.microsoft.com/office/drawing/2014/chart" uri="{C3380CC4-5D6E-409C-BE32-E72D297353CC}">
                <c16:uniqueId val="{0000001A-0A57-4981-8809-67DAE42A35AB}"/>
              </c:ext>
            </c:extLst>
          </c:dPt>
          <c:dPt>
            <c:idx val="13"/>
            <c:invertIfNegative val="0"/>
            <c:bubble3D val="0"/>
            <c:spPr>
              <a:solidFill>
                <a:srgbClr val="F2F2F2"/>
              </a:solidFill>
              <a:ln>
                <a:noFill/>
              </a:ln>
              <a:effectLst/>
            </c:spPr>
            <c:extLst>
              <c:ext xmlns:c16="http://schemas.microsoft.com/office/drawing/2014/chart" uri="{C3380CC4-5D6E-409C-BE32-E72D297353CC}">
                <c16:uniqueId val="{0000001C-0A57-4981-8809-67DAE42A35AB}"/>
              </c:ext>
            </c:extLst>
          </c:dPt>
          <c:dPt>
            <c:idx val="14"/>
            <c:invertIfNegative val="0"/>
            <c:bubble3D val="0"/>
            <c:spPr>
              <a:solidFill>
                <a:srgbClr val="F2F2F2"/>
              </a:solidFill>
              <a:ln>
                <a:noFill/>
              </a:ln>
              <a:effectLst/>
            </c:spPr>
            <c:extLst>
              <c:ext xmlns:c16="http://schemas.microsoft.com/office/drawing/2014/chart" uri="{C3380CC4-5D6E-409C-BE32-E72D297353CC}">
                <c16:uniqueId val="{0000001E-0A57-4981-8809-67DAE42A35AB}"/>
              </c:ext>
            </c:extLst>
          </c:dPt>
          <c:dPt>
            <c:idx val="15"/>
            <c:invertIfNegative val="0"/>
            <c:bubble3D val="0"/>
            <c:spPr>
              <a:solidFill>
                <a:srgbClr val="F2F2F2"/>
              </a:solidFill>
              <a:ln>
                <a:noFill/>
              </a:ln>
              <a:effectLst/>
            </c:spPr>
            <c:extLst>
              <c:ext xmlns:c16="http://schemas.microsoft.com/office/drawing/2014/chart" uri="{C3380CC4-5D6E-409C-BE32-E72D297353CC}">
                <c16:uniqueId val="{00000020-0A57-4981-8809-67DAE42A35AB}"/>
              </c:ext>
            </c:extLst>
          </c:dPt>
          <c:dPt>
            <c:idx val="16"/>
            <c:invertIfNegative val="0"/>
            <c:bubble3D val="0"/>
            <c:spPr>
              <a:solidFill>
                <a:srgbClr val="F2F2F2"/>
              </a:solidFill>
              <a:ln>
                <a:noFill/>
              </a:ln>
              <a:effectLst/>
            </c:spPr>
            <c:extLst>
              <c:ext xmlns:c16="http://schemas.microsoft.com/office/drawing/2014/chart" uri="{C3380CC4-5D6E-409C-BE32-E72D297353CC}">
                <c16:uniqueId val="{00000022-0A57-4981-8809-67DAE42A35AB}"/>
              </c:ext>
            </c:extLst>
          </c:dPt>
          <c:dPt>
            <c:idx val="17"/>
            <c:invertIfNegative val="0"/>
            <c:bubble3D val="0"/>
            <c:spPr>
              <a:solidFill>
                <a:srgbClr val="F2F2F2"/>
              </a:solidFill>
              <a:ln>
                <a:noFill/>
              </a:ln>
              <a:effectLst/>
            </c:spPr>
            <c:extLst>
              <c:ext xmlns:c16="http://schemas.microsoft.com/office/drawing/2014/chart" uri="{C3380CC4-5D6E-409C-BE32-E72D297353CC}">
                <c16:uniqueId val="{00000024-0A57-4981-8809-67DAE42A35AB}"/>
              </c:ext>
            </c:extLst>
          </c:dPt>
          <c:dPt>
            <c:idx val="34"/>
            <c:invertIfNegative val="0"/>
            <c:bubble3D val="0"/>
            <c:spPr>
              <a:solidFill>
                <a:schemeClr val="bg1">
                  <a:lumMod val="95000"/>
                </a:schemeClr>
              </a:solidFill>
              <a:ln>
                <a:noFill/>
              </a:ln>
              <a:effectLst/>
            </c:spPr>
            <c:extLst>
              <c:ext xmlns:c16="http://schemas.microsoft.com/office/drawing/2014/chart" uri="{C3380CC4-5D6E-409C-BE32-E72D297353CC}">
                <c16:uniqueId val="{00000026-0A57-4981-8809-67DAE42A35AB}"/>
              </c:ext>
            </c:extLst>
          </c:dPt>
          <c:dPt>
            <c:idx val="35"/>
            <c:invertIfNegative val="0"/>
            <c:bubble3D val="0"/>
            <c:spPr>
              <a:solidFill>
                <a:srgbClr val="F2F2F2"/>
              </a:solidFill>
              <a:ln>
                <a:noFill/>
              </a:ln>
              <a:effectLst/>
            </c:spPr>
            <c:extLst>
              <c:ext xmlns:c16="http://schemas.microsoft.com/office/drawing/2014/chart" uri="{C3380CC4-5D6E-409C-BE32-E72D297353CC}">
                <c16:uniqueId val="{00000028-0A57-4981-8809-67DAE42A35AB}"/>
              </c:ext>
            </c:extLst>
          </c:dPt>
          <c:dPt>
            <c:idx val="36"/>
            <c:invertIfNegative val="0"/>
            <c:bubble3D val="0"/>
            <c:spPr>
              <a:solidFill>
                <a:srgbClr val="F2F2F2"/>
              </a:solidFill>
              <a:ln>
                <a:noFill/>
              </a:ln>
              <a:effectLst/>
            </c:spPr>
            <c:extLst>
              <c:ext xmlns:c16="http://schemas.microsoft.com/office/drawing/2014/chart" uri="{C3380CC4-5D6E-409C-BE32-E72D297353CC}">
                <c16:uniqueId val="{0000002A-0A57-4981-8809-67DAE42A35AB}"/>
              </c:ext>
            </c:extLst>
          </c:dPt>
          <c:dPt>
            <c:idx val="37"/>
            <c:invertIfNegative val="0"/>
            <c:bubble3D val="0"/>
            <c:spPr>
              <a:solidFill>
                <a:srgbClr val="F2F2F2"/>
              </a:solidFill>
              <a:ln>
                <a:noFill/>
              </a:ln>
              <a:effectLst/>
            </c:spPr>
            <c:extLst>
              <c:ext xmlns:c16="http://schemas.microsoft.com/office/drawing/2014/chart" uri="{C3380CC4-5D6E-409C-BE32-E72D297353CC}">
                <c16:uniqueId val="{0000002C-0A57-4981-8809-67DAE42A35AB}"/>
              </c:ext>
            </c:extLst>
          </c:dPt>
          <c:dPt>
            <c:idx val="38"/>
            <c:invertIfNegative val="0"/>
            <c:bubble3D val="0"/>
            <c:spPr>
              <a:solidFill>
                <a:srgbClr val="F2F2F2"/>
              </a:solidFill>
              <a:ln>
                <a:noFill/>
              </a:ln>
              <a:effectLst/>
            </c:spPr>
            <c:extLst>
              <c:ext xmlns:c16="http://schemas.microsoft.com/office/drawing/2014/chart" uri="{C3380CC4-5D6E-409C-BE32-E72D297353CC}">
                <c16:uniqueId val="{0000002E-0A57-4981-8809-67DAE42A35AB}"/>
              </c:ext>
            </c:extLst>
          </c:dPt>
          <c:cat>
            <c:numRef>
              <c:f>Sheet1!$A$4:$A$1048576</c:f>
              <c:numCache>
                <c:formatCode>mmm\ \'yy</c:formatCode>
                <c:ptCount val="1048573"/>
                <c:pt idx="0">
                  <c:v>42795</c:v>
                </c:pt>
                <c:pt idx="1">
                  <c:v>42826</c:v>
                </c:pt>
                <c:pt idx="2">
                  <c:v>42856</c:v>
                </c:pt>
                <c:pt idx="3">
                  <c:v>42887</c:v>
                </c:pt>
                <c:pt idx="4">
                  <c:v>42917</c:v>
                </c:pt>
                <c:pt idx="5">
                  <c:v>42948</c:v>
                </c:pt>
                <c:pt idx="6">
                  <c:v>43070</c:v>
                </c:pt>
                <c:pt idx="7">
                  <c:v>43101</c:v>
                </c:pt>
                <c:pt idx="8">
                  <c:v>43191</c:v>
                </c:pt>
                <c:pt idx="9">
                  <c:v>43252</c:v>
                </c:pt>
                <c:pt idx="10">
                  <c:v>43282</c:v>
                </c:pt>
                <c:pt idx="11">
                  <c:v>43313</c:v>
                </c:pt>
                <c:pt idx="12">
                  <c:v>43435</c:v>
                </c:pt>
                <c:pt idx="13">
                  <c:v>43556</c:v>
                </c:pt>
                <c:pt idx="14">
                  <c:v>43617</c:v>
                </c:pt>
                <c:pt idx="15">
                  <c:v>43647</c:v>
                </c:pt>
                <c:pt idx="16">
                  <c:v>43678</c:v>
                </c:pt>
                <c:pt idx="17">
                  <c:v>43800</c:v>
                </c:pt>
                <c:pt idx="18">
                  <c:v>43922</c:v>
                </c:pt>
                <c:pt idx="19">
                  <c:v>43983</c:v>
                </c:pt>
                <c:pt idx="20">
                  <c:v>44013</c:v>
                </c:pt>
                <c:pt idx="21">
                  <c:v>44044</c:v>
                </c:pt>
                <c:pt idx="22">
                  <c:v>44166</c:v>
                </c:pt>
                <c:pt idx="23">
                  <c:v>44287</c:v>
                </c:pt>
                <c:pt idx="24">
                  <c:v>44348</c:v>
                </c:pt>
                <c:pt idx="25">
                  <c:v>44378</c:v>
                </c:pt>
                <c:pt idx="26">
                  <c:v>44409</c:v>
                </c:pt>
                <c:pt idx="27">
                  <c:v>44531</c:v>
                </c:pt>
                <c:pt idx="28">
                  <c:v>44652</c:v>
                </c:pt>
                <c:pt idx="29">
                  <c:v>44713</c:v>
                </c:pt>
                <c:pt idx="30">
                  <c:v>44743</c:v>
                </c:pt>
                <c:pt idx="31">
                  <c:v>44774</c:v>
                </c:pt>
                <c:pt idx="32">
                  <c:v>44896</c:v>
                </c:pt>
                <c:pt idx="33">
                  <c:v>45017</c:v>
                </c:pt>
                <c:pt idx="34">
                  <c:v>45078</c:v>
                </c:pt>
                <c:pt idx="35">
                  <c:v>45108</c:v>
                </c:pt>
                <c:pt idx="36">
                  <c:v>45139</c:v>
                </c:pt>
                <c:pt idx="37">
                  <c:v>45261</c:v>
                </c:pt>
                <c:pt idx="38">
                  <c:v>45383</c:v>
                </c:pt>
              </c:numCache>
            </c:numRef>
          </c:cat>
          <c:val>
            <c:numRef>
              <c:f>Sheet1!$B$5:$B$44</c:f>
              <c:numCache>
                <c:formatCode>"$"#,##0</c:formatCode>
                <c:ptCount val="40"/>
                <c:pt idx="0">
                  <c:v>32110437.699999999</c:v>
                </c:pt>
                <c:pt idx="1">
                  <c:v>31751675.539999999</c:v>
                </c:pt>
                <c:pt idx="2">
                  <c:v>30695752</c:v>
                </c:pt>
                <c:pt idx="3">
                  <c:v>29699552.289999999</c:v>
                </c:pt>
                <c:pt idx="4">
                  <c:v>25393497.949999999</c:v>
                </c:pt>
                <c:pt idx="5">
                  <c:v>41442396.890000001</c:v>
                </c:pt>
                <c:pt idx="6">
                  <c:v>39692153.380000003</c:v>
                </c:pt>
                <c:pt idx="7">
                  <c:v>31267393.140000001</c:v>
                </c:pt>
                <c:pt idx="8">
                  <c:v>30382920.359999999</c:v>
                </c:pt>
                <c:pt idx="9">
                  <c:v>28384290.809999999</c:v>
                </c:pt>
                <c:pt idx="10">
                  <c:v>22990871.02</c:v>
                </c:pt>
                <c:pt idx="11">
                  <c:v>42906881.539999999</c:v>
                </c:pt>
                <c:pt idx="12">
                  <c:v>33394238.489999998</c:v>
                </c:pt>
                <c:pt idx="13">
                  <c:v>29779240.219999999</c:v>
                </c:pt>
                <c:pt idx="14">
                  <c:v>51321850.68</c:v>
                </c:pt>
                <c:pt idx="15">
                  <c:v>48474499.490000002</c:v>
                </c:pt>
                <c:pt idx="16">
                  <c:v>45423511.030000001</c:v>
                </c:pt>
                <c:pt idx="17">
                  <c:v>37812498.479999997</c:v>
                </c:pt>
                <c:pt idx="18">
                  <c:v>33281192</c:v>
                </c:pt>
                <c:pt idx="19">
                  <c:v>55719245.969999999</c:v>
                </c:pt>
                <c:pt idx="20">
                  <c:v>50654039.75</c:v>
                </c:pt>
                <c:pt idx="21">
                  <c:v>45035243.670000002</c:v>
                </c:pt>
                <c:pt idx="22">
                  <c:v>40578990.850000001</c:v>
                </c:pt>
                <c:pt idx="23">
                  <c:v>40334456.18</c:v>
                </c:pt>
                <c:pt idx="24">
                  <c:v>38577996.079999998</c:v>
                </c:pt>
                <c:pt idx="25">
                  <c:v>34603269.409999996</c:v>
                </c:pt>
                <c:pt idx="26">
                  <c:v>54403249.990000002</c:v>
                </c:pt>
                <c:pt idx="27">
                  <c:v>48340266.590000004</c:v>
                </c:pt>
                <c:pt idx="28">
                  <c:v>42814298.240000002</c:v>
                </c:pt>
                <c:pt idx="29">
                  <c:v>41133867.670000002</c:v>
                </c:pt>
                <c:pt idx="30">
                  <c:v>35911769.469999999</c:v>
                </c:pt>
                <c:pt idx="31">
                  <c:v>51042956.770000003</c:v>
                </c:pt>
                <c:pt idx="32">
                  <c:v>39657756.399999999</c:v>
                </c:pt>
                <c:pt idx="33">
                  <c:v>35652925.359999999</c:v>
                </c:pt>
                <c:pt idx="34">
                  <c:v>31982024.120000001</c:v>
                </c:pt>
                <c:pt idx="35">
                  <c:v>28600179.629999999</c:v>
                </c:pt>
                <c:pt idx="36">
                  <c:v>42498893.850000001</c:v>
                </c:pt>
                <c:pt idx="37">
                  <c:v>39327121.030000001</c:v>
                </c:pt>
                <c:pt idx="38">
                  <c:v>31468007.789999999</c:v>
                </c:pt>
              </c:numCache>
              <c:extLst/>
            </c:numRef>
          </c:val>
          <c:extLst>
            <c:ext xmlns:c16="http://schemas.microsoft.com/office/drawing/2014/chart" uri="{C3380CC4-5D6E-409C-BE32-E72D297353CC}">
              <c16:uniqueId val="{0000002F-0A57-4981-8809-67DAE42A35AB}"/>
            </c:ext>
          </c:extLst>
        </c:ser>
        <c:dLbls>
          <c:showLegendKey val="0"/>
          <c:showVal val="0"/>
          <c:showCatName val="0"/>
          <c:showSerName val="0"/>
          <c:showPercent val="0"/>
          <c:showBubbleSize val="0"/>
        </c:dLbls>
        <c:gapWidth val="40"/>
        <c:overlap val="80"/>
        <c:axId val="1316515647"/>
        <c:axId val="1316508927"/>
      </c:barChart>
      <c:lineChart>
        <c:grouping val="standard"/>
        <c:varyColors val="0"/>
        <c:ser>
          <c:idx val="2"/>
          <c:order val="2"/>
          <c:tx>
            <c:strRef>
              <c:f>Sheet1!$C$1</c:f>
              <c:strCache>
                <c:ptCount val="1"/>
                <c:pt idx="0">
                  <c:v>Drawdown Ratio</c:v>
                </c:pt>
              </c:strCache>
            </c:strRef>
          </c:tx>
          <c:spPr>
            <a:ln w="28575" cap="rnd">
              <a:solidFill>
                <a:srgbClr val="888888"/>
              </a:solidFill>
              <a:round/>
            </a:ln>
            <a:effectLst/>
          </c:spPr>
          <c:marker>
            <c:symbol val="none"/>
          </c:marker>
          <c:dPt>
            <c:idx val="0"/>
            <c:marker>
              <c:symbol val="none"/>
            </c:marker>
            <c:bubble3D val="0"/>
            <c:spPr>
              <a:ln w="28575" cap="rnd">
                <a:solidFill>
                  <a:srgbClr val="F2F2F2"/>
                </a:solidFill>
                <a:round/>
              </a:ln>
              <a:effectLst/>
            </c:spPr>
            <c:extLst>
              <c:ext xmlns:c16="http://schemas.microsoft.com/office/drawing/2014/chart" uri="{C3380CC4-5D6E-409C-BE32-E72D297353CC}">
                <c16:uniqueId val="{00000031-0A57-4981-8809-67DAE42A35AB}"/>
              </c:ext>
            </c:extLst>
          </c:dPt>
          <c:dPt>
            <c:idx val="1"/>
            <c:marker>
              <c:symbol val="none"/>
            </c:marker>
            <c:bubble3D val="0"/>
            <c:spPr>
              <a:ln w="28575" cap="rnd">
                <a:solidFill>
                  <a:srgbClr val="F2F2F2"/>
                </a:solidFill>
                <a:round/>
              </a:ln>
              <a:effectLst/>
            </c:spPr>
            <c:extLst>
              <c:ext xmlns:c16="http://schemas.microsoft.com/office/drawing/2014/chart" uri="{C3380CC4-5D6E-409C-BE32-E72D297353CC}">
                <c16:uniqueId val="{00000033-0A57-4981-8809-67DAE42A35AB}"/>
              </c:ext>
            </c:extLst>
          </c:dPt>
          <c:dPt>
            <c:idx val="2"/>
            <c:marker>
              <c:symbol val="none"/>
            </c:marker>
            <c:bubble3D val="0"/>
            <c:spPr>
              <a:ln w="28575" cap="rnd">
                <a:solidFill>
                  <a:srgbClr val="F2F2F2"/>
                </a:solidFill>
                <a:round/>
              </a:ln>
              <a:effectLst/>
            </c:spPr>
            <c:extLst>
              <c:ext xmlns:c16="http://schemas.microsoft.com/office/drawing/2014/chart" uri="{C3380CC4-5D6E-409C-BE32-E72D297353CC}">
                <c16:uniqueId val="{00000035-0A57-4981-8809-67DAE42A35AB}"/>
              </c:ext>
            </c:extLst>
          </c:dPt>
          <c:dPt>
            <c:idx val="3"/>
            <c:marker>
              <c:symbol val="none"/>
            </c:marker>
            <c:bubble3D val="0"/>
            <c:spPr>
              <a:ln w="28575" cap="rnd">
                <a:solidFill>
                  <a:srgbClr val="F2F2F2"/>
                </a:solidFill>
                <a:round/>
              </a:ln>
              <a:effectLst/>
            </c:spPr>
            <c:extLst>
              <c:ext xmlns:c16="http://schemas.microsoft.com/office/drawing/2014/chart" uri="{C3380CC4-5D6E-409C-BE32-E72D297353CC}">
                <c16:uniqueId val="{00000037-0A57-4981-8809-67DAE42A35AB}"/>
              </c:ext>
            </c:extLst>
          </c:dPt>
          <c:dPt>
            <c:idx val="4"/>
            <c:marker>
              <c:symbol val="none"/>
            </c:marker>
            <c:bubble3D val="0"/>
            <c:spPr>
              <a:ln w="28575" cap="rnd">
                <a:solidFill>
                  <a:srgbClr val="F2F2F2"/>
                </a:solidFill>
                <a:round/>
              </a:ln>
              <a:effectLst/>
            </c:spPr>
            <c:extLst>
              <c:ext xmlns:c16="http://schemas.microsoft.com/office/drawing/2014/chart" uri="{C3380CC4-5D6E-409C-BE32-E72D297353CC}">
                <c16:uniqueId val="{00000039-0A57-4981-8809-67DAE42A35AB}"/>
              </c:ext>
            </c:extLst>
          </c:dPt>
          <c:dPt>
            <c:idx val="5"/>
            <c:marker>
              <c:symbol val="none"/>
            </c:marker>
            <c:bubble3D val="0"/>
            <c:spPr>
              <a:ln w="28575" cap="rnd">
                <a:solidFill>
                  <a:srgbClr val="F2F2F2"/>
                </a:solidFill>
                <a:round/>
              </a:ln>
              <a:effectLst/>
            </c:spPr>
            <c:extLst>
              <c:ext xmlns:c16="http://schemas.microsoft.com/office/drawing/2014/chart" uri="{C3380CC4-5D6E-409C-BE32-E72D297353CC}">
                <c16:uniqueId val="{0000003B-0A57-4981-8809-67DAE42A35AB}"/>
              </c:ext>
            </c:extLst>
          </c:dPt>
          <c:dPt>
            <c:idx val="6"/>
            <c:marker>
              <c:symbol val="none"/>
            </c:marker>
            <c:bubble3D val="0"/>
            <c:spPr>
              <a:ln w="28575" cap="rnd">
                <a:solidFill>
                  <a:srgbClr val="F2F2F2"/>
                </a:solidFill>
                <a:round/>
              </a:ln>
              <a:effectLst/>
            </c:spPr>
            <c:extLst>
              <c:ext xmlns:c16="http://schemas.microsoft.com/office/drawing/2014/chart" uri="{C3380CC4-5D6E-409C-BE32-E72D297353CC}">
                <c16:uniqueId val="{0000003D-0A57-4981-8809-67DAE42A35AB}"/>
              </c:ext>
            </c:extLst>
          </c:dPt>
          <c:dPt>
            <c:idx val="7"/>
            <c:marker>
              <c:symbol val="none"/>
            </c:marker>
            <c:bubble3D val="0"/>
            <c:spPr>
              <a:ln w="28575" cap="rnd">
                <a:solidFill>
                  <a:srgbClr val="F2F2F2"/>
                </a:solidFill>
                <a:round/>
              </a:ln>
              <a:effectLst/>
            </c:spPr>
            <c:extLst>
              <c:ext xmlns:c16="http://schemas.microsoft.com/office/drawing/2014/chart" uri="{C3380CC4-5D6E-409C-BE32-E72D297353CC}">
                <c16:uniqueId val="{0000003F-0A57-4981-8809-67DAE42A35AB}"/>
              </c:ext>
            </c:extLst>
          </c:dPt>
          <c:dPt>
            <c:idx val="8"/>
            <c:marker>
              <c:symbol val="none"/>
            </c:marker>
            <c:bubble3D val="0"/>
            <c:spPr>
              <a:ln w="28575" cap="rnd">
                <a:solidFill>
                  <a:srgbClr val="F2F2F2"/>
                </a:solidFill>
                <a:round/>
              </a:ln>
              <a:effectLst/>
            </c:spPr>
            <c:extLst>
              <c:ext xmlns:c16="http://schemas.microsoft.com/office/drawing/2014/chart" uri="{C3380CC4-5D6E-409C-BE32-E72D297353CC}">
                <c16:uniqueId val="{00000041-0A57-4981-8809-67DAE42A35AB}"/>
              </c:ext>
            </c:extLst>
          </c:dPt>
          <c:dPt>
            <c:idx val="9"/>
            <c:marker>
              <c:symbol val="none"/>
            </c:marker>
            <c:bubble3D val="0"/>
            <c:spPr>
              <a:ln w="28575" cap="rnd">
                <a:solidFill>
                  <a:srgbClr val="F2F2F2"/>
                </a:solidFill>
                <a:round/>
              </a:ln>
              <a:effectLst/>
            </c:spPr>
            <c:extLst>
              <c:ext xmlns:c16="http://schemas.microsoft.com/office/drawing/2014/chart" uri="{C3380CC4-5D6E-409C-BE32-E72D297353CC}">
                <c16:uniqueId val="{00000043-0A57-4981-8809-67DAE42A35AB}"/>
              </c:ext>
            </c:extLst>
          </c:dPt>
          <c:dPt>
            <c:idx val="10"/>
            <c:marker>
              <c:symbol val="none"/>
            </c:marker>
            <c:bubble3D val="0"/>
            <c:spPr>
              <a:ln w="28575" cap="rnd">
                <a:solidFill>
                  <a:srgbClr val="F2F2F2"/>
                </a:solidFill>
                <a:round/>
              </a:ln>
              <a:effectLst/>
            </c:spPr>
            <c:extLst>
              <c:ext xmlns:c16="http://schemas.microsoft.com/office/drawing/2014/chart" uri="{C3380CC4-5D6E-409C-BE32-E72D297353CC}">
                <c16:uniqueId val="{00000045-0A57-4981-8809-67DAE42A35AB}"/>
              </c:ext>
            </c:extLst>
          </c:dPt>
          <c:dPt>
            <c:idx val="11"/>
            <c:marker>
              <c:symbol val="none"/>
            </c:marker>
            <c:bubble3D val="0"/>
            <c:spPr>
              <a:ln w="28575" cap="rnd">
                <a:solidFill>
                  <a:srgbClr val="F2F2F2"/>
                </a:solidFill>
                <a:round/>
              </a:ln>
              <a:effectLst/>
            </c:spPr>
            <c:extLst>
              <c:ext xmlns:c16="http://schemas.microsoft.com/office/drawing/2014/chart" uri="{C3380CC4-5D6E-409C-BE32-E72D297353CC}">
                <c16:uniqueId val="{00000047-0A57-4981-8809-67DAE42A35AB}"/>
              </c:ext>
            </c:extLst>
          </c:dPt>
          <c:dPt>
            <c:idx val="12"/>
            <c:marker>
              <c:symbol val="none"/>
            </c:marker>
            <c:bubble3D val="0"/>
            <c:spPr>
              <a:ln w="28575" cap="rnd">
                <a:solidFill>
                  <a:srgbClr val="F2F2F2"/>
                </a:solidFill>
                <a:round/>
              </a:ln>
              <a:effectLst/>
            </c:spPr>
            <c:extLst>
              <c:ext xmlns:c16="http://schemas.microsoft.com/office/drawing/2014/chart" uri="{C3380CC4-5D6E-409C-BE32-E72D297353CC}">
                <c16:uniqueId val="{00000049-0A57-4981-8809-67DAE42A35AB}"/>
              </c:ext>
            </c:extLst>
          </c:dPt>
          <c:dPt>
            <c:idx val="13"/>
            <c:marker>
              <c:symbol val="none"/>
            </c:marker>
            <c:bubble3D val="0"/>
            <c:spPr>
              <a:ln w="28575" cap="rnd">
                <a:solidFill>
                  <a:srgbClr val="F2F2F2"/>
                </a:solidFill>
                <a:round/>
              </a:ln>
              <a:effectLst/>
            </c:spPr>
            <c:extLst>
              <c:ext xmlns:c16="http://schemas.microsoft.com/office/drawing/2014/chart" uri="{C3380CC4-5D6E-409C-BE32-E72D297353CC}">
                <c16:uniqueId val="{0000004B-0A57-4981-8809-67DAE42A35AB}"/>
              </c:ext>
            </c:extLst>
          </c:dPt>
          <c:dPt>
            <c:idx val="14"/>
            <c:marker>
              <c:symbol val="none"/>
            </c:marker>
            <c:bubble3D val="0"/>
            <c:spPr>
              <a:ln w="28575" cap="rnd">
                <a:solidFill>
                  <a:srgbClr val="F2F2F2"/>
                </a:solidFill>
                <a:round/>
              </a:ln>
              <a:effectLst/>
            </c:spPr>
            <c:extLst>
              <c:ext xmlns:c16="http://schemas.microsoft.com/office/drawing/2014/chart" uri="{C3380CC4-5D6E-409C-BE32-E72D297353CC}">
                <c16:uniqueId val="{0000004D-0A57-4981-8809-67DAE42A35AB}"/>
              </c:ext>
            </c:extLst>
          </c:dPt>
          <c:dPt>
            <c:idx val="15"/>
            <c:marker>
              <c:symbol val="none"/>
            </c:marker>
            <c:bubble3D val="0"/>
            <c:spPr>
              <a:ln w="28575" cap="rnd">
                <a:solidFill>
                  <a:srgbClr val="F2F2F2"/>
                </a:solidFill>
                <a:round/>
              </a:ln>
              <a:effectLst/>
            </c:spPr>
            <c:extLst>
              <c:ext xmlns:c16="http://schemas.microsoft.com/office/drawing/2014/chart" uri="{C3380CC4-5D6E-409C-BE32-E72D297353CC}">
                <c16:uniqueId val="{0000004F-0A57-4981-8809-67DAE42A35AB}"/>
              </c:ext>
            </c:extLst>
          </c:dPt>
          <c:dPt>
            <c:idx val="16"/>
            <c:marker>
              <c:symbol val="none"/>
            </c:marker>
            <c:bubble3D val="0"/>
            <c:spPr>
              <a:ln w="28575" cap="rnd">
                <a:solidFill>
                  <a:srgbClr val="F2F2F2"/>
                </a:solidFill>
                <a:round/>
              </a:ln>
              <a:effectLst/>
            </c:spPr>
            <c:extLst>
              <c:ext xmlns:c16="http://schemas.microsoft.com/office/drawing/2014/chart" uri="{C3380CC4-5D6E-409C-BE32-E72D297353CC}">
                <c16:uniqueId val="{00000051-0A57-4981-8809-67DAE42A35AB}"/>
              </c:ext>
            </c:extLst>
          </c:dPt>
          <c:dPt>
            <c:idx val="17"/>
            <c:marker>
              <c:symbol val="none"/>
            </c:marker>
            <c:bubble3D val="0"/>
            <c:spPr>
              <a:ln w="28575" cap="rnd">
                <a:solidFill>
                  <a:srgbClr val="F2F2F2"/>
                </a:solidFill>
                <a:round/>
              </a:ln>
              <a:effectLst/>
            </c:spPr>
            <c:extLst>
              <c:ext xmlns:c16="http://schemas.microsoft.com/office/drawing/2014/chart" uri="{C3380CC4-5D6E-409C-BE32-E72D297353CC}">
                <c16:uniqueId val="{00000053-0A57-4981-8809-67DAE42A35AB}"/>
              </c:ext>
            </c:extLst>
          </c:dPt>
          <c:dPt>
            <c:idx val="18"/>
            <c:marker>
              <c:symbol val="none"/>
            </c:marker>
            <c:bubble3D val="0"/>
            <c:spPr>
              <a:ln w="28575" cap="rnd">
                <a:solidFill>
                  <a:srgbClr val="F2F2F2"/>
                </a:solidFill>
                <a:round/>
              </a:ln>
              <a:effectLst/>
            </c:spPr>
            <c:extLst>
              <c:ext xmlns:c16="http://schemas.microsoft.com/office/drawing/2014/chart" uri="{C3380CC4-5D6E-409C-BE32-E72D297353CC}">
                <c16:uniqueId val="{00000055-0A57-4981-8809-67DAE42A35AB}"/>
              </c:ext>
            </c:extLst>
          </c:dPt>
          <c:dPt>
            <c:idx val="34"/>
            <c:marker>
              <c:symbol val="none"/>
            </c:marker>
            <c:bubble3D val="0"/>
            <c:spPr>
              <a:ln w="28575" cap="rnd">
                <a:solidFill>
                  <a:srgbClr val="F2F2F2"/>
                </a:solidFill>
                <a:round/>
              </a:ln>
              <a:effectLst/>
            </c:spPr>
            <c:extLst>
              <c:ext xmlns:c16="http://schemas.microsoft.com/office/drawing/2014/chart" uri="{C3380CC4-5D6E-409C-BE32-E72D297353CC}">
                <c16:uniqueId val="{00000057-0A57-4981-8809-67DAE42A35AB}"/>
              </c:ext>
            </c:extLst>
          </c:dPt>
          <c:dPt>
            <c:idx val="35"/>
            <c:marker>
              <c:symbol val="none"/>
            </c:marker>
            <c:bubble3D val="0"/>
            <c:spPr>
              <a:ln w="28575" cap="rnd">
                <a:solidFill>
                  <a:srgbClr val="F2F2F2"/>
                </a:solidFill>
                <a:round/>
              </a:ln>
              <a:effectLst/>
            </c:spPr>
            <c:extLst>
              <c:ext xmlns:c16="http://schemas.microsoft.com/office/drawing/2014/chart" uri="{C3380CC4-5D6E-409C-BE32-E72D297353CC}">
                <c16:uniqueId val="{00000059-0A57-4981-8809-67DAE42A35AB}"/>
              </c:ext>
            </c:extLst>
          </c:dPt>
          <c:dPt>
            <c:idx val="36"/>
            <c:marker>
              <c:symbol val="none"/>
            </c:marker>
            <c:bubble3D val="0"/>
            <c:spPr>
              <a:ln w="28575" cap="rnd">
                <a:solidFill>
                  <a:srgbClr val="F2F2F2"/>
                </a:solidFill>
                <a:round/>
              </a:ln>
              <a:effectLst/>
            </c:spPr>
            <c:extLst>
              <c:ext xmlns:c16="http://schemas.microsoft.com/office/drawing/2014/chart" uri="{C3380CC4-5D6E-409C-BE32-E72D297353CC}">
                <c16:uniqueId val="{0000005B-0A57-4981-8809-67DAE42A35AB}"/>
              </c:ext>
            </c:extLst>
          </c:dPt>
          <c:dPt>
            <c:idx val="37"/>
            <c:marker>
              <c:symbol val="none"/>
            </c:marker>
            <c:bubble3D val="0"/>
            <c:spPr>
              <a:ln w="28575" cap="rnd">
                <a:solidFill>
                  <a:srgbClr val="F2F2F2"/>
                </a:solidFill>
                <a:round/>
              </a:ln>
              <a:effectLst/>
            </c:spPr>
            <c:extLst>
              <c:ext xmlns:c16="http://schemas.microsoft.com/office/drawing/2014/chart" uri="{C3380CC4-5D6E-409C-BE32-E72D297353CC}">
                <c16:uniqueId val="{0000005D-0A57-4981-8809-67DAE42A35AB}"/>
              </c:ext>
            </c:extLst>
          </c:dPt>
          <c:dPt>
            <c:idx val="38"/>
            <c:marker>
              <c:symbol val="none"/>
            </c:marker>
            <c:bubble3D val="0"/>
            <c:spPr>
              <a:ln w="28575" cap="rnd">
                <a:noFill/>
                <a:round/>
              </a:ln>
              <a:effectLst/>
            </c:spPr>
            <c:extLst>
              <c:ext xmlns:c16="http://schemas.microsoft.com/office/drawing/2014/chart" uri="{C3380CC4-5D6E-409C-BE32-E72D297353CC}">
                <c16:uniqueId val="{0000005F-0A57-4981-8809-67DAE42A35AB}"/>
              </c:ext>
            </c:extLst>
          </c:dPt>
          <c:dLbls>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0A57-4981-8809-67DAE42A35AB}"/>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0-0A57-4981-8809-67DAE42A35AB}"/>
                </c:ext>
              </c:extLst>
            </c:dLbl>
            <c:dLbl>
              <c:idx val="23"/>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1-0A57-4981-8809-67DAE42A35AB}"/>
                </c:ext>
              </c:extLst>
            </c:dLbl>
            <c:dLbl>
              <c:idx val="2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2-0A57-4981-8809-67DAE42A35AB}"/>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E-008E-47AA-9798-11B547A70CE3}"/>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4-0A57-4981-8809-67DAE42A35AB}"/>
                </c:ext>
              </c:extLst>
            </c:dLbl>
            <c:dLbl>
              <c:idx val="3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5-0A57-4981-8809-67DAE42A35A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12700" cap="flat" cmpd="sng" algn="ctr">
                      <a:solidFill>
                        <a:schemeClr val="tx1">
                          <a:lumMod val="35000"/>
                          <a:lumOff val="65000"/>
                        </a:schemeClr>
                      </a:solidFill>
                      <a:round/>
                    </a:ln>
                    <a:effectLst/>
                  </c:spPr>
                </c15:leaderLines>
              </c:ext>
            </c:extLst>
          </c:dLbls>
          <c:cat>
            <c:numRef>
              <c:f>Sheet1!$A$4:$A$1048576</c:f>
              <c:numCache>
                <c:formatCode>mmm\ \'yy</c:formatCode>
                <c:ptCount val="1048573"/>
                <c:pt idx="0">
                  <c:v>42795</c:v>
                </c:pt>
                <c:pt idx="1">
                  <c:v>42826</c:v>
                </c:pt>
                <c:pt idx="2">
                  <c:v>42856</c:v>
                </c:pt>
                <c:pt idx="3">
                  <c:v>42887</c:v>
                </c:pt>
                <c:pt idx="4">
                  <c:v>42917</c:v>
                </c:pt>
                <c:pt idx="5">
                  <c:v>42948</c:v>
                </c:pt>
                <c:pt idx="6">
                  <c:v>43070</c:v>
                </c:pt>
                <c:pt idx="7">
                  <c:v>43101</c:v>
                </c:pt>
                <c:pt idx="8">
                  <c:v>43191</c:v>
                </c:pt>
                <c:pt idx="9">
                  <c:v>43252</c:v>
                </c:pt>
                <c:pt idx="10">
                  <c:v>43282</c:v>
                </c:pt>
                <c:pt idx="11">
                  <c:v>43313</c:v>
                </c:pt>
                <c:pt idx="12">
                  <c:v>43435</c:v>
                </c:pt>
                <c:pt idx="13">
                  <c:v>43556</c:v>
                </c:pt>
                <c:pt idx="14">
                  <c:v>43617</c:v>
                </c:pt>
                <c:pt idx="15">
                  <c:v>43647</c:v>
                </c:pt>
                <c:pt idx="16">
                  <c:v>43678</c:v>
                </c:pt>
                <c:pt idx="17">
                  <c:v>43800</c:v>
                </c:pt>
                <c:pt idx="18">
                  <c:v>43922</c:v>
                </c:pt>
                <c:pt idx="19">
                  <c:v>43983</c:v>
                </c:pt>
                <c:pt idx="20">
                  <c:v>44013</c:v>
                </c:pt>
                <c:pt idx="21">
                  <c:v>44044</c:v>
                </c:pt>
                <c:pt idx="22">
                  <c:v>44166</c:v>
                </c:pt>
                <c:pt idx="23">
                  <c:v>44287</c:v>
                </c:pt>
                <c:pt idx="24">
                  <c:v>44348</c:v>
                </c:pt>
                <c:pt idx="25">
                  <c:v>44378</c:v>
                </c:pt>
                <c:pt idx="26">
                  <c:v>44409</c:v>
                </c:pt>
                <c:pt idx="27">
                  <c:v>44531</c:v>
                </c:pt>
                <c:pt idx="28">
                  <c:v>44652</c:v>
                </c:pt>
                <c:pt idx="29">
                  <c:v>44713</c:v>
                </c:pt>
                <c:pt idx="30">
                  <c:v>44743</c:v>
                </c:pt>
                <c:pt idx="31">
                  <c:v>44774</c:v>
                </c:pt>
                <c:pt idx="32">
                  <c:v>44896</c:v>
                </c:pt>
                <c:pt idx="33">
                  <c:v>45017</c:v>
                </c:pt>
                <c:pt idx="34">
                  <c:v>45078</c:v>
                </c:pt>
                <c:pt idx="35">
                  <c:v>45108</c:v>
                </c:pt>
                <c:pt idx="36">
                  <c:v>45139</c:v>
                </c:pt>
                <c:pt idx="37">
                  <c:v>45261</c:v>
                </c:pt>
                <c:pt idx="38">
                  <c:v>45383</c:v>
                </c:pt>
              </c:numCache>
            </c:numRef>
          </c:cat>
          <c:val>
            <c:numRef>
              <c:f>Sheet1!$C$5:$C$44</c:f>
              <c:numCache>
                <c:formatCode>_(* #,##0.00_);_(* \(#,##0.00\);_(* "-"??_);_(@_)</c:formatCode>
                <c:ptCount val="40"/>
                <c:pt idx="0">
                  <c:v>1.4720363077780128</c:v>
                </c:pt>
                <c:pt idx="1">
                  <c:v>1.4555896018716381</c:v>
                </c:pt>
                <c:pt idx="2">
                  <c:v>1.4071829808333491</c:v>
                </c:pt>
                <c:pt idx="3">
                  <c:v>1.361514274706745</c:v>
                </c:pt>
                <c:pt idx="4">
                  <c:v>1.1641121592025678</c:v>
                </c:pt>
                <c:pt idx="5">
                  <c:v>1.8990421842964251</c:v>
                </c:pt>
                <c:pt idx="6">
                  <c:v>1.8188396258608377</c:v>
                </c:pt>
                <c:pt idx="7">
                  <c:v>1.4327863015126068</c:v>
                </c:pt>
                <c:pt idx="8">
                  <c:v>1.3922565241317231</c:v>
                </c:pt>
                <c:pt idx="9">
                  <c:v>1.3006720089719055</c:v>
                </c:pt>
                <c:pt idx="10">
                  <c:v>1.0535257899437143</c:v>
                </c:pt>
                <c:pt idx="11">
                  <c:v>1.8313654451241461</c:v>
                </c:pt>
                <c:pt idx="12">
                  <c:v>1.4253437267354654</c:v>
                </c:pt>
                <c:pt idx="13">
                  <c:v>1.2710471971755228</c:v>
                </c:pt>
                <c:pt idx="14">
                  <c:v>2.2343739187437315</c:v>
                </c:pt>
                <c:pt idx="15">
                  <c:v>2.1104102044165085</c:v>
                </c:pt>
                <c:pt idx="16">
                  <c:v>1.9775808354228315</c:v>
                </c:pt>
                <c:pt idx="17">
                  <c:v>1.6462239628309714</c:v>
                </c:pt>
                <c:pt idx="18">
                  <c:v>1.4489467235537838</c:v>
                </c:pt>
                <c:pt idx="19">
                  <c:v>2.3980866508605425</c:v>
                </c:pt>
                <c:pt idx="20">
                  <c:v>2.1800865108985303</c:v>
                </c:pt>
                <c:pt idx="21">
                  <c:v>1.9385559921545621</c:v>
                </c:pt>
                <c:pt idx="22">
                  <c:v>1.7467352112997381</c:v>
                </c:pt>
                <c:pt idx="23">
                  <c:v>1.7362091408005609</c:v>
                </c:pt>
                <c:pt idx="24">
                  <c:v>1.6606017725627906</c:v>
                </c:pt>
                <c:pt idx="25">
                  <c:v>1.4895084337598332</c:v>
                </c:pt>
                <c:pt idx="26">
                  <c:v>2.3912235203748864</c:v>
                </c:pt>
                <c:pt idx="27">
                  <c:v>2.1247330347442044</c:v>
                </c:pt>
                <c:pt idx="28">
                  <c:v>1.8818463415081188</c:v>
                </c:pt>
                <c:pt idx="29">
                  <c:v>1.8079852191656194</c:v>
                </c:pt>
                <c:pt idx="30">
                  <c:v>1.5784547399416269</c:v>
                </c:pt>
                <c:pt idx="31">
                  <c:v>2.3795167534568127</c:v>
                </c:pt>
                <c:pt idx="32">
                  <c:v>1.8487623313736401</c:v>
                </c:pt>
                <c:pt idx="33">
                  <c:v>1.6620654165106519</c:v>
                </c:pt>
                <c:pt idx="34">
                  <c:v>1.4909356161696325</c:v>
                </c:pt>
                <c:pt idx="35">
                  <c:v>1.3332810418509629</c:v>
                </c:pt>
                <c:pt idx="36">
                  <c:v>1.9910014627917116</c:v>
                </c:pt>
                <c:pt idx="37">
                  <c:v>1.8424092583321832</c:v>
                </c:pt>
                <c:pt idx="38">
                  <c:v>1.4742230647735075</c:v>
                </c:pt>
              </c:numCache>
              <c:extLst/>
            </c:numRef>
          </c:val>
          <c:smooth val="0"/>
          <c:extLst>
            <c:ext xmlns:c16="http://schemas.microsoft.com/office/drawing/2014/chart" uri="{C3380CC4-5D6E-409C-BE32-E72D297353CC}">
              <c16:uniqueId val="{00000066-0A57-4981-8809-67DAE42A35AB}"/>
            </c:ext>
          </c:extLst>
        </c:ser>
        <c:dLbls>
          <c:showLegendKey val="0"/>
          <c:showVal val="0"/>
          <c:showCatName val="0"/>
          <c:showSerName val="0"/>
          <c:showPercent val="0"/>
          <c:showBubbleSize val="0"/>
        </c:dLbls>
        <c:marker val="1"/>
        <c:smooth val="0"/>
        <c:axId val="1316514207"/>
        <c:axId val="1169292207"/>
      </c:lineChart>
      <c:catAx>
        <c:axId val="1316515647"/>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16508927"/>
        <c:crosses val="autoZero"/>
        <c:auto val="0"/>
        <c:lblAlgn val="ctr"/>
        <c:lblOffset val="100"/>
        <c:noMultiLvlLbl val="0"/>
      </c:catAx>
      <c:valAx>
        <c:axId val="1316508927"/>
        <c:scaling>
          <c:orientation val="minMax"/>
          <c:min val="20000000"/>
        </c:scaling>
        <c:delete val="0"/>
        <c:axPos val="l"/>
        <c:majorGridlines>
          <c:spPr>
            <a:ln w="9525" cap="flat" cmpd="sng" algn="ctr">
              <a:solidFill>
                <a:schemeClr val="tx1">
                  <a:lumMod val="15000"/>
                  <a:lumOff val="85000"/>
                </a:schemeClr>
              </a:solidFill>
              <a:round/>
            </a:ln>
            <a:effectLst/>
          </c:spPr>
        </c:majorGridlines>
        <c:numFmt formatCode="&quot;$&quot;##,,&quot;M&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16515647"/>
        <c:crosses val="autoZero"/>
        <c:crossBetween val="between"/>
      </c:valAx>
      <c:valAx>
        <c:axId val="1169292207"/>
        <c:scaling>
          <c:orientation val="minMax"/>
          <c:max val="2.6"/>
          <c:min val="0.75000000000000011"/>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316514207"/>
        <c:crosses val="max"/>
        <c:crossBetween val="between"/>
      </c:valAx>
      <c:dateAx>
        <c:axId val="1316514207"/>
        <c:scaling>
          <c:orientation val="minMax"/>
        </c:scaling>
        <c:delete val="1"/>
        <c:axPos val="b"/>
        <c:numFmt formatCode="mmm\ \'yy" sourceLinked="1"/>
        <c:majorTickMark val="out"/>
        <c:minorTickMark val="none"/>
        <c:tickLblPos val="nextTo"/>
        <c:crossAx val="1169292207"/>
        <c:crosses val="autoZero"/>
        <c:auto val="1"/>
        <c:lblOffset val="100"/>
        <c:baseTimeUnit val="months"/>
        <c:majorUnit val="1"/>
        <c:minorUnit val="1"/>
      </c:dateAx>
      <c:spPr>
        <a:noFill/>
        <a:ln>
          <a:noFill/>
        </a:ln>
        <a:effectLst/>
      </c:spPr>
    </c:plotArea>
    <c:plotVisOnly val="0"/>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dirty="0">
                <a:latin typeface="Arial" panose="020B0604020202020204" pitchFamily="34" charset="0"/>
                <a:cs typeface="Arial" panose="020B0604020202020204" pitchFamily="34" charset="0"/>
              </a:rPr>
              <a:t>Timeliness Outcome  </a:t>
            </a:r>
          </a:p>
        </c:rich>
      </c:tx>
      <c:layout>
        <c:manualLayout>
          <c:xMode val="edge"/>
          <c:yMode val="edge"/>
          <c:x val="0.31370865363380629"/>
          <c:y val="2.534005014127913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c:f>
              <c:strCache>
                <c:ptCount val="1"/>
                <c:pt idx="0">
                  <c:v>Period</c:v>
                </c:pt>
              </c:strCache>
            </c:strRef>
          </c:tx>
          <c:spPr>
            <a:solidFill>
              <a:schemeClr val="accent1"/>
            </a:solidFill>
            <a:ln>
              <a:noFill/>
            </a:ln>
            <a:effectLst/>
          </c:spPr>
          <c:invertIfNegative val="0"/>
          <c:cat>
            <c:numRef>
              <c:f>Sheet1!$A$4:$A$1048576</c:f>
              <c:numCache>
                <c:formatCode>mmm\ \'yy</c:formatCode>
                <c:ptCount val="1048573"/>
                <c:pt idx="0">
                  <c:v>42795</c:v>
                </c:pt>
                <c:pt idx="1">
                  <c:v>42826</c:v>
                </c:pt>
                <c:pt idx="2">
                  <c:v>42856</c:v>
                </c:pt>
                <c:pt idx="3">
                  <c:v>42887</c:v>
                </c:pt>
                <c:pt idx="4">
                  <c:v>42917</c:v>
                </c:pt>
                <c:pt idx="5">
                  <c:v>42948</c:v>
                </c:pt>
                <c:pt idx="6">
                  <c:v>43070</c:v>
                </c:pt>
                <c:pt idx="7">
                  <c:v>43101</c:v>
                </c:pt>
                <c:pt idx="8">
                  <c:v>43191</c:v>
                </c:pt>
                <c:pt idx="9">
                  <c:v>43252</c:v>
                </c:pt>
                <c:pt idx="10">
                  <c:v>43282</c:v>
                </c:pt>
                <c:pt idx="11">
                  <c:v>43313</c:v>
                </c:pt>
                <c:pt idx="12">
                  <c:v>43435</c:v>
                </c:pt>
                <c:pt idx="13">
                  <c:v>43556</c:v>
                </c:pt>
                <c:pt idx="14">
                  <c:v>43617</c:v>
                </c:pt>
                <c:pt idx="15">
                  <c:v>43647</c:v>
                </c:pt>
                <c:pt idx="16">
                  <c:v>43678</c:v>
                </c:pt>
                <c:pt idx="17">
                  <c:v>43800</c:v>
                </c:pt>
                <c:pt idx="18">
                  <c:v>43922</c:v>
                </c:pt>
                <c:pt idx="19">
                  <c:v>43983</c:v>
                </c:pt>
                <c:pt idx="20">
                  <c:v>44013</c:v>
                </c:pt>
                <c:pt idx="21">
                  <c:v>44044</c:v>
                </c:pt>
                <c:pt idx="22">
                  <c:v>44166</c:v>
                </c:pt>
                <c:pt idx="23">
                  <c:v>44287</c:v>
                </c:pt>
                <c:pt idx="24">
                  <c:v>44348</c:v>
                </c:pt>
                <c:pt idx="25">
                  <c:v>44378</c:v>
                </c:pt>
                <c:pt idx="26">
                  <c:v>44409</c:v>
                </c:pt>
                <c:pt idx="27">
                  <c:v>44531</c:v>
                </c:pt>
                <c:pt idx="28">
                  <c:v>44652</c:v>
                </c:pt>
                <c:pt idx="29">
                  <c:v>44713</c:v>
                </c:pt>
                <c:pt idx="30">
                  <c:v>44743</c:v>
                </c:pt>
                <c:pt idx="31">
                  <c:v>44774</c:v>
                </c:pt>
                <c:pt idx="32">
                  <c:v>44896</c:v>
                </c:pt>
                <c:pt idx="33">
                  <c:v>45017</c:v>
                </c:pt>
                <c:pt idx="34">
                  <c:v>45078</c:v>
                </c:pt>
                <c:pt idx="35">
                  <c:v>45108</c:v>
                </c:pt>
                <c:pt idx="36">
                  <c:v>45139</c:v>
                </c:pt>
                <c:pt idx="37">
                  <c:v>45261</c:v>
                </c:pt>
                <c:pt idx="38">
                  <c:v>45383</c:v>
                </c:pt>
              </c:numCache>
            </c:numRef>
          </c:cat>
          <c:val>
            <c:numRef>
              <c:f>Sheet1!$A$5:$A$44</c:f>
              <c:numCache>
                <c:formatCode>mmm\ \'yy</c:formatCode>
                <c:ptCount val="40"/>
                <c:pt idx="0">
                  <c:v>42826</c:v>
                </c:pt>
                <c:pt idx="1">
                  <c:v>42856</c:v>
                </c:pt>
                <c:pt idx="2">
                  <c:v>42887</c:v>
                </c:pt>
                <c:pt idx="3">
                  <c:v>42917</c:v>
                </c:pt>
                <c:pt idx="4">
                  <c:v>42948</c:v>
                </c:pt>
                <c:pt idx="5">
                  <c:v>43070</c:v>
                </c:pt>
                <c:pt idx="6">
                  <c:v>43101</c:v>
                </c:pt>
                <c:pt idx="7">
                  <c:v>43191</c:v>
                </c:pt>
                <c:pt idx="8">
                  <c:v>43252</c:v>
                </c:pt>
                <c:pt idx="9">
                  <c:v>43282</c:v>
                </c:pt>
                <c:pt idx="10">
                  <c:v>43313</c:v>
                </c:pt>
                <c:pt idx="11">
                  <c:v>43435</c:v>
                </c:pt>
                <c:pt idx="12">
                  <c:v>43556</c:v>
                </c:pt>
                <c:pt idx="13">
                  <c:v>43617</c:v>
                </c:pt>
                <c:pt idx="14">
                  <c:v>43647</c:v>
                </c:pt>
                <c:pt idx="15">
                  <c:v>43678</c:v>
                </c:pt>
                <c:pt idx="16">
                  <c:v>43800</c:v>
                </c:pt>
                <c:pt idx="17">
                  <c:v>43922</c:v>
                </c:pt>
                <c:pt idx="18">
                  <c:v>43983</c:v>
                </c:pt>
                <c:pt idx="19">
                  <c:v>44013</c:v>
                </c:pt>
                <c:pt idx="20">
                  <c:v>44044</c:v>
                </c:pt>
                <c:pt idx="21">
                  <c:v>44166</c:v>
                </c:pt>
                <c:pt idx="22">
                  <c:v>44287</c:v>
                </c:pt>
                <c:pt idx="23">
                  <c:v>44348</c:v>
                </c:pt>
                <c:pt idx="24">
                  <c:v>44378</c:v>
                </c:pt>
                <c:pt idx="25">
                  <c:v>44409</c:v>
                </c:pt>
                <c:pt idx="26">
                  <c:v>44531</c:v>
                </c:pt>
                <c:pt idx="27">
                  <c:v>44652</c:v>
                </c:pt>
                <c:pt idx="28">
                  <c:v>44713</c:v>
                </c:pt>
                <c:pt idx="29">
                  <c:v>44743</c:v>
                </c:pt>
                <c:pt idx="30">
                  <c:v>44774</c:v>
                </c:pt>
                <c:pt idx="31">
                  <c:v>44896</c:v>
                </c:pt>
                <c:pt idx="32">
                  <c:v>45017</c:v>
                </c:pt>
                <c:pt idx="33">
                  <c:v>45078</c:v>
                </c:pt>
                <c:pt idx="34">
                  <c:v>45108</c:v>
                </c:pt>
                <c:pt idx="35">
                  <c:v>45139</c:v>
                </c:pt>
                <c:pt idx="36">
                  <c:v>45261</c:v>
                </c:pt>
                <c:pt idx="37">
                  <c:v>45383</c:v>
                </c:pt>
              </c:numCache>
              <c:extLst/>
            </c:numRef>
          </c:val>
          <c:extLst>
            <c:ext xmlns:c16="http://schemas.microsoft.com/office/drawing/2014/chart" uri="{C3380CC4-5D6E-409C-BE32-E72D297353CC}">
              <c16:uniqueId val="{00000000-DBAB-4837-9BA1-D8185FC7C41B}"/>
            </c:ext>
          </c:extLst>
        </c:ser>
        <c:ser>
          <c:idx val="1"/>
          <c:order val="1"/>
          <c:tx>
            <c:strRef>
              <c:f>Sheet1!$B$1</c:f>
              <c:strCache>
                <c:ptCount val="1"/>
                <c:pt idx="0">
                  <c:v>Balance</c:v>
                </c:pt>
              </c:strCache>
            </c:strRef>
          </c:tx>
          <c:spPr>
            <a:solidFill>
              <a:srgbClr val="FF9016"/>
            </a:solidFill>
            <a:ln>
              <a:noFill/>
            </a:ln>
            <a:effectLst/>
          </c:spPr>
          <c:invertIfNegative val="0"/>
          <c:dPt>
            <c:idx val="1"/>
            <c:invertIfNegative val="0"/>
            <c:bubble3D val="0"/>
            <c:spPr>
              <a:solidFill>
                <a:srgbClr val="FF9016"/>
              </a:solidFill>
              <a:ln>
                <a:noFill/>
              </a:ln>
              <a:effectLst/>
            </c:spPr>
            <c:extLst>
              <c:ext xmlns:c16="http://schemas.microsoft.com/office/drawing/2014/chart" uri="{C3380CC4-5D6E-409C-BE32-E72D297353CC}">
                <c16:uniqueId val="{00000002-DBAB-4837-9BA1-D8185FC7C41B}"/>
              </c:ext>
            </c:extLst>
          </c:dPt>
          <c:dPt>
            <c:idx val="8"/>
            <c:invertIfNegative val="0"/>
            <c:bubble3D val="0"/>
            <c:spPr>
              <a:solidFill>
                <a:srgbClr val="FF9016"/>
              </a:solidFill>
              <a:ln>
                <a:noFill/>
              </a:ln>
              <a:effectLst/>
            </c:spPr>
            <c:extLst>
              <c:ext xmlns:c16="http://schemas.microsoft.com/office/drawing/2014/chart" uri="{C3380CC4-5D6E-409C-BE32-E72D297353CC}">
                <c16:uniqueId val="{00000004-DBAB-4837-9BA1-D8185FC7C41B}"/>
              </c:ext>
            </c:extLst>
          </c:dPt>
          <c:cat>
            <c:numRef>
              <c:f>Sheet1!$A$4:$A$1048576</c:f>
              <c:numCache>
                <c:formatCode>mmm\ \'yy</c:formatCode>
                <c:ptCount val="1048573"/>
                <c:pt idx="0">
                  <c:v>42795</c:v>
                </c:pt>
                <c:pt idx="1">
                  <c:v>42826</c:v>
                </c:pt>
                <c:pt idx="2">
                  <c:v>42856</c:v>
                </c:pt>
                <c:pt idx="3">
                  <c:v>42887</c:v>
                </c:pt>
                <c:pt idx="4">
                  <c:v>42917</c:v>
                </c:pt>
                <c:pt idx="5">
                  <c:v>42948</c:v>
                </c:pt>
                <c:pt idx="6">
                  <c:v>43070</c:v>
                </c:pt>
                <c:pt idx="7">
                  <c:v>43101</c:v>
                </c:pt>
                <c:pt idx="8">
                  <c:v>43191</c:v>
                </c:pt>
                <c:pt idx="9">
                  <c:v>43252</c:v>
                </c:pt>
                <c:pt idx="10">
                  <c:v>43282</c:v>
                </c:pt>
                <c:pt idx="11">
                  <c:v>43313</c:v>
                </c:pt>
                <c:pt idx="12">
                  <c:v>43435</c:v>
                </c:pt>
                <c:pt idx="13">
                  <c:v>43556</c:v>
                </c:pt>
                <c:pt idx="14">
                  <c:v>43617</c:v>
                </c:pt>
                <c:pt idx="15">
                  <c:v>43647</c:v>
                </c:pt>
                <c:pt idx="16">
                  <c:v>43678</c:v>
                </c:pt>
                <c:pt idx="17">
                  <c:v>43800</c:v>
                </c:pt>
                <c:pt idx="18">
                  <c:v>43922</c:v>
                </c:pt>
                <c:pt idx="19">
                  <c:v>43983</c:v>
                </c:pt>
                <c:pt idx="20">
                  <c:v>44013</c:v>
                </c:pt>
                <c:pt idx="21">
                  <c:v>44044</c:v>
                </c:pt>
                <c:pt idx="22">
                  <c:v>44166</c:v>
                </c:pt>
                <c:pt idx="23">
                  <c:v>44287</c:v>
                </c:pt>
                <c:pt idx="24">
                  <c:v>44348</c:v>
                </c:pt>
                <c:pt idx="25">
                  <c:v>44378</c:v>
                </c:pt>
                <c:pt idx="26">
                  <c:v>44409</c:v>
                </c:pt>
                <c:pt idx="27">
                  <c:v>44531</c:v>
                </c:pt>
                <c:pt idx="28">
                  <c:v>44652</c:v>
                </c:pt>
                <c:pt idx="29">
                  <c:v>44713</c:v>
                </c:pt>
                <c:pt idx="30">
                  <c:v>44743</c:v>
                </c:pt>
                <c:pt idx="31">
                  <c:v>44774</c:v>
                </c:pt>
                <c:pt idx="32">
                  <c:v>44896</c:v>
                </c:pt>
                <c:pt idx="33">
                  <c:v>45017</c:v>
                </c:pt>
                <c:pt idx="34">
                  <c:v>45078</c:v>
                </c:pt>
                <c:pt idx="35">
                  <c:v>45108</c:v>
                </c:pt>
                <c:pt idx="36">
                  <c:v>45139</c:v>
                </c:pt>
                <c:pt idx="37">
                  <c:v>45261</c:v>
                </c:pt>
                <c:pt idx="38">
                  <c:v>45383</c:v>
                </c:pt>
              </c:numCache>
            </c:numRef>
          </c:cat>
          <c:val>
            <c:numRef>
              <c:f>Sheet1!$B$5:$B$44</c:f>
              <c:numCache>
                <c:formatCode>"$"#,##0</c:formatCode>
                <c:ptCount val="40"/>
                <c:pt idx="0">
                  <c:v>32110437.699999999</c:v>
                </c:pt>
                <c:pt idx="1">
                  <c:v>31751675.539999999</c:v>
                </c:pt>
                <c:pt idx="2">
                  <c:v>30695752</c:v>
                </c:pt>
                <c:pt idx="3">
                  <c:v>29699552.289999999</c:v>
                </c:pt>
                <c:pt idx="4">
                  <c:v>25393497.949999999</c:v>
                </c:pt>
                <c:pt idx="5">
                  <c:v>41442396.890000001</c:v>
                </c:pt>
                <c:pt idx="6">
                  <c:v>39692153.380000003</c:v>
                </c:pt>
                <c:pt idx="7">
                  <c:v>31267393.140000001</c:v>
                </c:pt>
                <c:pt idx="8">
                  <c:v>30382920.359999999</c:v>
                </c:pt>
                <c:pt idx="9">
                  <c:v>28384290.809999999</c:v>
                </c:pt>
                <c:pt idx="10">
                  <c:v>22990871.02</c:v>
                </c:pt>
                <c:pt idx="11">
                  <c:v>42906881.539999999</c:v>
                </c:pt>
                <c:pt idx="12">
                  <c:v>33394238.489999998</c:v>
                </c:pt>
                <c:pt idx="13">
                  <c:v>29779240.219999999</c:v>
                </c:pt>
                <c:pt idx="14">
                  <c:v>51321850.68</c:v>
                </c:pt>
                <c:pt idx="15">
                  <c:v>48474499.490000002</c:v>
                </c:pt>
                <c:pt idx="16">
                  <c:v>45423511.030000001</c:v>
                </c:pt>
                <c:pt idx="17">
                  <c:v>37812498.479999997</c:v>
                </c:pt>
                <c:pt idx="18">
                  <c:v>33281192</c:v>
                </c:pt>
                <c:pt idx="19">
                  <c:v>55719245.969999999</c:v>
                </c:pt>
                <c:pt idx="20">
                  <c:v>50654039.75</c:v>
                </c:pt>
                <c:pt idx="21">
                  <c:v>45035243.670000002</c:v>
                </c:pt>
                <c:pt idx="22">
                  <c:v>40578990.850000001</c:v>
                </c:pt>
                <c:pt idx="23">
                  <c:v>40334456.18</c:v>
                </c:pt>
                <c:pt idx="24">
                  <c:v>38577996.079999998</c:v>
                </c:pt>
                <c:pt idx="25">
                  <c:v>34603269.409999996</c:v>
                </c:pt>
                <c:pt idx="26">
                  <c:v>54403249.990000002</c:v>
                </c:pt>
                <c:pt idx="27">
                  <c:v>48340266.590000004</c:v>
                </c:pt>
                <c:pt idx="28">
                  <c:v>42814298.240000002</c:v>
                </c:pt>
                <c:pt idx="29">
                  <c:v>41133867.670000002</c:v>
                </c:pt>
                <c:pt idx="30">
                  <c:v>35911769.469999999</c:v>
                </c:pt>
                <c:pt idx="31">
                  <c:v>51042956.770000003</c:v>
                </c:pt>
                <c:pt idx="32">
                  <c:v>39657756.399999999</c:v>
                </c:pt>
                <c:pt idx="33">
                  <c:v>35652925.359999999</c:v>
                </c:pt>
                <c:pt idx="34">
                  <c:v>31982024.120000001</c:v>
                </c:pt>
                <c:pt idx="35">
                  <c:v>28600179.629999999</c:v>
                </c:pt>
                <c:pt idx="36">
                  <c:v>42498893.850000001</c:v>
                </c:pt>
                <c:pt idx="37">
                  <c:v>39327121.030000001</c:v>
                </c:pt>
                <c:pt idx="38">
                  <c:v>31468007.789999999</c:v>
                </c:pt>
              </c:numCache>
              <c:extLst/>
            </c:numRef>
          </c:val>
          <c:extLst>
            <c:ext xmlns:c16="http://schemas.microsoft.com/office/drawing/2014/chart" uri="{C3380CC4-5D6E-409C-BE32-E72D297353CC}">
              <c16:uniqueId val="{00000005-DBAB-4837-9BA1-D8185FC7C41B}"/>
            </c:ext>
          </c:extLst>
        </c:ser>
        <c:dLbls>
          <c:showLegendKey val="0"/>
          <c:showVal val="0"/>
          <c:showCatName val="0"/>
          <c:showSerName val="0"/>
          <c:showPercent val="0"/>
          <c:showBubbleSize val="0"/>
        </c:dLbls>
        <c:gapWidth val="40"/>
        <c:overlap val="80"/>
        <c:axId val="1316515647"/>
        <c:axId val="1316508927"/>
      </c:barChart>
      <c:lineChart>
        <c:grouping val="standard"/>
        <c:varyColors val="0"/>
        <c:ser>
          <c:idx val="2"/>
          <c:order val="2"/>
          <c:tx>
            <c:strRef>
              <c:f>Sheet1!$C$1</c:f>
              <c:strCache>
                <c:ptCount val="1"/>
                <c:pt idx="0">
                  <c:v>Drawdown Ratio</c:v>
                </c:pt>
              </c:strCache>
            </c:strRef>
          </c:tx>
          <c:spPr>
            <a:ln w="28575" cap="rnd">
              <a:solidFill>
                <a:srgbClr val="888888"/>
              </a:solidFill>
              <a:round/>
            </a:ln>
            <a:effectLst/>
          </c:spPr>
          <c:marker>
            <c:symbol val="none"/>
          </c:marker>
          <c:dPt>
            <c:idx val="9"/>
            <c:marker>
              <c:symbol val="none"/>
            </c:marker>
            <c:bubble3D val="0"/>
            <c:extLst>
              <c:ext xmlns:c16="http://schemas.microsoft.com/office/drawing/2014/chart" uri="{C3380CC4-5D6E-409C-BE32-E72D297353CC}">
                <c16:uniqueId val="{00000006-DBAB-4837-9BA1-D8185FC7C41B}"/>
              </c:ext>
            </c:extLst>
          </c:dPt>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AB-4837-9BA1-D8185FC7C41B}"/>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AB-4837-9BA1-D8185FC7C41B}"/>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AB-4837-9BA1-D8185FC7C41B}"/>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BAB-4837-9BA1-D8185FC7C41B}"/>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BAB-4837-9BA1-D8185FC7C41B}"/>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BAB-4837-9BA1-D8185FC7C41B}"/>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BAB-4837-9BA1-D8185FC7C41B}"/>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BAB-4837-9BA1-D8185FC7C41B}"/>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BAB-4837-9BA1-D8185FC7C41B}"/>
                </c:ext>
              </c:extLst>
            </c:dLbl>
            <c:dLbl>
              <c:idx val="2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BAB-4837-9BA1-D8185FC7C41B}"/>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BAB-4837-9BA1-D8185FC7C41B}"/>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BAB-4837-9BA1-D8185FC7C41B}"/>
                </c:ext>
              </c:extLst>
            </c:dLbl>
            <c:dLbl>
              <c:idx val="3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BAB-4837-9BA1-D8185FC7C41B}"/>
                </c:ext>
              </c:extLst>
            </c:dLbl>
            <c:dLbl>
              <c:idx val="3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BAB-4837-9BA1-D8185FC7C41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12700" cap="flat" cmpd="sng" algn="ctr">
                      <a:solidFill>
                        <a:schemeClr val="tx1">
                          <a:lumMod val="35000"/>
                          <a:lumOff val="65000"/>
                        </a:schemeClr>
                      </a:solidFill>
                      <a:round/>
                    </a:ln>
                    <a:effectLst/>
                  </c:spPr>
                </c15:leaderLines>
              </c:ext>
            </c:extLst>
          </c:dLbls>
          <c:cat>
            <c:numRef>
              <c:f>Sheet1!$A$4:$A$1048576</c:f>
              <c:numCache>
                <c:formatCode>mmm\ \'yy</c:formatCode>
                <c:ptCount val="1048573"/>
                <c:pt idx="0">
                  <c:v>42795</c:v>
                </c:pt>
                <c:pt idx="1">
                  <c:v>42826</c:v>
                </c:pt>
                <c:pt idx="2">
                  <c:v>42856</c:v>
                </c:pt>
                <c:pt idx="3">
                  <c:v>42887</c:v>
                </c:pt>
                <c:pt idx="4">
                  <c:v>42917</c:v>
                </c:pt>
                <c:pt idx="5">
                  <c:v>42948</c:v>
                </c:pt>
                <c:pt idx="6">
                  <c:v>43070</c:v>
                </c:pt>
                <c:pt idx="7">
                  <c:v>43101</c:v>
                </c:pt>
                <c:pt idx="8">
                  <c:v>43191</c:v>
                </c:pt>
                <c:pt idx="9">
                  <c:v>43252</c:v>
                </c:pt>
                <c:pt idx="10">
                  <c:v>43282</c:v>
                </c:pt>
                <c:pt idx="11">
                  <c:v>43313</c:v>
                </c:pt>
                <c:pt idx="12">
                  <c:v>43435</c:v>
                </c:pt>
                <c:pt idx="13">
                  <c:v>43556</c:v>
                </c:pt>
                <c:pt idx="14">
                  <c:v>43617</c:v>
                </c:pt>
                <c:pt idx="15">
                  <c:v>43647</c:v>
                </c:pt>
                <c:pt idx="16">
                  <c:v>43678</c:v>
                </c:pt>
                <c:pt idx="17">
                  <c:v>43800</c:v>
                </c:pt>
                <c:pt idx="18">
                  <c:v>43922</c:v>
                </c:pt>
                <c:pt idx="19">
                  <c:v>43983</c:v>
                </c:pt>
                <c:pt idx="20">
                  <c:v>44013</c:v>
                </c:pt>
                <c:pt idx="21">
                  <c:v>44044</c:v>
                </c:pt>
                <c:pt idx="22">
                  <c:v>44166</c:v>
                </c:pt>
                <c:pt idx="23">
                  <c:v>44287</c:v>
                </c:pt>
                <c:pt idx="24">
                  <c:v>44348</c:v>
                </c:pt>
                <c:pt idx="25">
                  <c:v>44378</c:v>
                </c:pt>
                <c:pt idx="26">
                  <c:v>44409</c:v>
                </c:pt>
                <c:pt idx="27">
                  <c:v>44531</c:v>
                </c:pt>
                <c:pt idx="28">
                  <c:v>44652</c:v>
                </c:pt>
                <c:pt idx="29">
                  <c:v>44713</c:v>
                </c:pt>
                <c:pt idx="30">
                  <c:v>44743</c:v>
                </c:pt>
                <c:pt idx="31">
                  <c:v>44774</c:v>
                </c:pt>
                <c:pt idx="32">
                  <c:v>44896</c:v>
                </c:pt>
                <c:pt idx="33">
                  <c:v>45017</c:v>
                </c:pt>
                <c:pt idx="34">
                  <c:v>45078</c:v>
                </c:pt>
                <c:pt idx="35">
                  <c:v>45108</c:v>
                </c:pt>
                <c:pt idx="36">
                  <c:v>45139</c:v>
                </c:pt>
                <c:pt idx="37">
                  <c:v>45261</c:v>
                </c:pt>
                <c:pt idx="38">
                  <c:v>45383</c:v>
                </c:pt>
              </c:numCache>
            </c:numRef>
          </c:cat>
          <c:val>
            <c:numRef>
              <c:f>Sheet1!$C$5:$C$44</c:f>
              <c:numCache>
                <c:formatCode>_(* #,##0.00_);_(* \(#,##0.00\);_(* "-"??_);_(@_)</c:formatCode>
                <c:ptCount val="40"/>
                <c:pt idx="0">
                  <c:v>1.4720363077780128</c:v>
                </c:pt>
                <c:pt idx="1">
                  <c:v>1.4555896018716381</c:v>
                </c:pt>
                <c:pt idx="2">
                  <c:v>1.4071829808333491</c:v>
                </c:pt>
                <c:pt idx="3">
                  <c:v>1.361514274706745</c:v>
                </c:pt>
                <c:pt idx="4">
                  <c:v>1.1641121592025678</c:v>
                </c:pt>
                <c:pt idx="5">
                  <c:v>1.8990421842964251</c:v>
                </c:pt>
                <c:pt idx="6">
                  <c:v>1.8188396258608377</c:v>
                </c:pt>
                <c:pt idx="7">
                  <c:v>1.4327863015126068</c:v>
                </c:pt>
                <c:pt idx="8">
                  <c:v>1.3922565241317231</c:v>
                </c:pt>
                <c:pt idx="9">
                  <c:v>1.3006720089719055</c:v>
                </c:pt>
                <c:pt idx="10">
                  <c:v>1.0535257899437143</c:v>
                </c:pt>
                <c:pt idx="11">
                  <c:v>1.8313654451241461</c:v>
                </c:pt>
                <c:pt idx="12">
                  <c:v>1.4253437267354654</c:v>
                </c:pt>
                <c:pt idx="13">
                  <c:v>1.2710471971755228</c:v>
                </c:pt>
                <c:pt idx="14">
                  <c:v>2.2343739187437315</c:v>
                </c:pt>
                <c:pt idx="15">
                  <c:v>2.1104102044165085</c:v>
                </c:pt>
                <c:pt idx="16">
                  <c:v>1.9775808354228315</c:v>
                </c:pt>
                <c:pt idx="17">
                  <c:v>1.6462239628309714</c:v>
                </c:pt>
                <c:pt idx="18">
                  <c:v>1.4489467235537838</c:v>
                </c:pt>
                <c:pt idx="19">
                  <c:v>2.3980866508605425</c:v>
                </c:pt>
                <c:pt idx="20">
                  <c:v>2.1800865108985303</c:v>
                </c:pt>
                <c:pt idx="21">
                  <c:v>1.9385559921545621</c:v>
                </c:pt>
                <c:pt idx="22">
                  <c:v>1.7467352112997381</c:v>
                </c:pt>
                <c:pt idx="23">
                  <c:v>1.7362091408005609</c:v>
                </c:pt>
                <c:pt idx="24">
                  <c:v>1.6606017725627906</c:v>
                </c:pt>
                <c:pt idx="25">
                  <c:v>1.4895084337598332</c:v>
                </c:pt>
                <c:pt idx="26">
                  <c:v>2.3912235203748864</c:v>
                </c:pt>
                <c:pt idx="27">
                  <c:v>2.1247330347442044</c:v>
                </c:pt>
                <c:pt idx="28">
                  <c:v>1.8818463415081188</c:v>
                </c:pt>
                <c:pt idx="29">
                  <c:v>1.8079852191656194</c:v>
                </c:pt>
                <c:pt idx="30">
                  <c:v>1.5784547399416269</c:v>
                </c:pt>
                <c:pt idx="31">
                  <c:v>2.3795167534568127</c:v>
                </c:pt>
                <c:pt idx="32">
                  <c:v>1.8487623313736401</c:v>
                </c:pt>
                <c:pt idx="33">
                  <c:v>1.6620654165106519</c:v>
                </c:pt>
                <c:pt idx="34">
                  <c:v>1.4909356161696325</c:v>
                </c:pt>
                <c:pt idx="35">
                  <c:v>1.3332810418509629</c:v>
                </c:pt>
                <c:pt idx="36">
                  <c:v>1.9910014627917116</c:v>
                </c:pt>
                <c:pt idx="37">
                  <c:v>1.8424092583321832</c:v>
                </c:pt>
                <c:pt idx="38">
                  <c:v>1.4742230647735075</c:v>
                </c:pt>
              </c:numCache>
              <c:extLst/>
            </c:numRef>
          </c:val>
          <c:smooth val="0"/>
          <c:extLst>
            <c:ext xmlns:c16="http://schemas.microsoft.com/office/drawing/2014/chart" uri="{C3380CC4-5D6E-409C-BE32-E72D297353CC}">
              <c16:uniqueId val="{00000016-DBAB-4837-9BA1-D8185FC7C41B}"/>
            </c:ext>
          </c:extLst>
        </c:ser>
        <c:dLbls>
          <c:showLegendKey val="0"/>
          <c:showVal val="0"/>
          <c:showCatName val="0"/>
          <c:showSerName val="0"/>
          <c:showPercent val="0"/>
          <c:showBubbleSize val="0"/>
        </c:dLbls>
        <c:marker val="1"/>
        <c:smooth val="0"/>
        <c:axId val="1316514207"/>
        <c:axId val="1169292207"/>
      </c:lineChart>
      <c:catAx>
        <c:axId val="1316515647"/>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16508927"/>
        <c:crosses val="autoZero"/>
        <c:auto val="0"/>
        <c:lblAlgn val="ctr"/>
        <c:lblOffset val="100"/>
        <c:noMultiLvlLbl val="0"/>
      </c:catAx>
      <c:valAx>
        <c:axId val="1316508927"/>
        <c:scaling>
          <c:orientation val="minMax"/>
          <c:min val="20000000"/>
        </c:scaling>
        <c:delete val="0"/>
        <c:axPos val="l"/>
        <c:majorGridlines>
          <c:spPr>
            <a:ln w="9525" cap="flat" cmpd="sng" algn="ctr">
              <a:solidFill>
                <a:schemeClr val="tx1">
                  <a:lumMod val="15000"/>
                  <a:lumOff val="85000"/>
                </a:schemeClr>
              </a:solidFill>
              <a:round/>
            </a:ln>
            <a:effectLst/>
          </c:spPr>
        </c:majorGridlines>
        <c:numFmt formatCode="&quot;$&quot;##,,&quot;M&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16515647"/>
        <c:crosses val="autoZero"/>
        <c:crossBetween val="between"/>
      </c:valAx>
      <c:valAx>
        <c:axId val="1169292207"/>
        <c:scaling>
          <c:orientation val="minMax"/>
          <c:max val="2.6"/>
          <c:min val="0.75000000000000011"/>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1316514207"/>
        <c:crosses val="max"/>
        <c:crossBetween val="between"/>
      </c:valAx>
      <c:dateAx>
        <c:axId val="1316514207"/>
        <c:scaling>
          <c:orientation val="minMax"/>
        </c:scaling>
        <c:delete val="1"/>
        <c:axPos val="b"/>
        <c:numFmt formatCode="mmm\ \'yy" sourceLinked="1"/>
        <c:majorTickMark val="out"/>
        <c:minorTickMark val="none"/>
        <c:tickLblPos val="nextTo"/>
        <c:crossAx val="1169292207"/>
        <c:crosses val="autoZero"/>
        <c:auto val="1"/>
        <c:lblOffset val="100"/>
        <c:baseTimeUnit val="months"/>
        <c:majorUnit val="1"/>
        <c:minorUnit val="1"/>
      </c:dateAx>
      <c:spPr>
        <a:noFill/>
        <a:ln>
          <a:noFill/>
        </a:ln>
        <a:effectLst/>
      </c:spPr>
    </c:plotArea>
    <c:plotVisOnly val="0"/>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58D81-A22D-4B53-A2BE-C938ADDD965B}" type="doc">
      <dgm:prSet loTypeId="urn:microsoft.com/office/officeart/2005/8/layout/chevron1" loCatId="process" qsTypeId="urn:microsoft.com/office/officeart/2005/8/quickstyle/simple1" qsCatId="simple" csTypeId="urn:microsoft.com/office/officeart/2005/8/colors/accent1_2" csCatId="accent1" phldr="1"/>
      <dgm:spPr/>
    </dgm:pt>
    <dgm:pt modelId="{1C91306D-19E3-4604-B67C-14F810BEAE7C}">
      <dgm:prSet phldrT="[Text]"/>
      <dgm:spPr>
        <a:solidFill>
          <a:schemeClr val="accent3">
            <a:lumMod val="75000"/>
          </a:schemeClr>
        </a:solidFill>
      </dgm:spPr>
      <dgm:t>
        <a:bodyPr/>
        <a:lstStyle/>
        <a:p>
          <a:r>
            <a:rPr lang="en-US"/>
            <a:t>May 2023</a:t>
          </a:r>
        </a:p>
      </dgm:t>
    </dgm:pt>
    <dgm:pt modelId="{FBCEA918-B2B1-4D42-B2B8-BBB58BF35BFF}" type="parTrans" cxnId="{63C9CAF1-6F56-48A9-81E4-6501FA168777}">
      <dgm:prSet/>
      <dgm:spPr/>
      <dgm:t>
        <a:bodyPr/>
        <a:lstStyle/>
        <a:p>
          <a:endParaRPr lang="en-US"/>
        </a:p>
      </dgm:t>
    </dgm:pt>
    <dgm:pt modelId="{5940CF2F-6B64-41C7-800A-16175AAF3D21}" type="sibTrans" cxnId="{63C9CAF1-6F56-48A9-81E4-6501FA168777}">
      <dgm:prSet/>
      <dgm:spPr/>
      <dgm:t>
        <a:bodyPr/>
        <a:lstStyle/>
        <a:p>
          <a:endParaRPr lang="en-US"/>
        </a:p>
      </dgm:t>
    </dgm:pt>
    <dgm:pt modelId="{DEB47940-DC99-46B6-B3A3-6B1337C4AD37}">
      <dgm:prSet phldrT="[Text]"/>
      <dgm:spPr>
        <a:solidFill>
          <a:srgbClr val="FF0000"/>
        </a:solidFill>
      </dgm:spPr>
      <dgm:t>
        <a:bodyPr/>
        <a:lstStyle/>
        <a:p>
          <a:r>
            <a:rPr lang="en-US"/>
            <a:t>Sep 2023</a:t>
          </a:r>
        </a:p>
      </dgm:t>
    </dgm:pt>
    <dgm:pt modelId="{8186575A-0B51-425C-8120-8230D87C6E18}" type="parTrans" cxnId="{E240D040-34EB-4DBB-A2B7-099BF70973CA}">
      <dgm:prSet/>
      <dgm:spPr/>
      <dgm:t>
        <a:bodyPr/>
        <a:lstStyle/>
        <a:p>
          <a:endParaRPr lang="en-US"/>
        </a:p>
      </dgm:t>
    </dgm:pt>
    <dgm:pt modelId="{464136A6-17AA-4FBA-8167-472C5B3AD8FB}" type="sibTrans" cxnId="{E240D040-34EB-4DBB-A2B7-099BF70973CA}">
      <dgm:prSet/>
      <dgm:spPr/>
      <dgm:t>
        <a:bodyPr/>
        <a:lstStyle/>
        <a:p>
          <a:endParaRPr lang="en-US"/>
        </a:p>
      </dgm:t>
    </dgm:pt>
    <dgm:pt modelId="{0EBD6442-8945-4021-B7BA-D80C20E21C8D}">
      <dgm:prSet phldrT="[Text]"/>
      <dgm:spPr>
        <a:solidFill>
          <a:srgbClr val="00B0F0"/>
        </a:solidFill>
      </dgm:spPr>
      <dgm:t>
        <a:bodyPr/>
        <a:lstStyle/>
        <a:p>
          <a:r>
            <a:rPr lang="en-US"/>
            <a:t>Mar 2024</a:t>
          </a:r>
        </a:p>
      </dgm:t>
    </dgm:pt>
    <dgm:pt modelId="{1B78BEEA-164D-4AA9-9FFB-80D423D6EAF5}" type="parTrans" cxnId="{FFFC4070-2649-4ECA-9BA6-02533921B8F0}">
      <dgm:prSet/>
      <dgm:spPr/>
      <dgm:t>
        <a:bodyPr/>
        <a:lstStyle/>
        <a:p>
          <a:endParaRPr lang="en-US"/>
        </a:p>
      </dgm:t>
    </dgm:pt>
    <dgm:pt modelId="{80BED6C3-7F1B-4C11-A8CF-09F05B63E9F8}" type="sibTrans" cxnId="{FFFC4070-2649-4ECA-9BA6-02533921B8F0}">
      <dgm:prSet/>
      <dgm:spPr/>
      <dgm:t>
        <a:bodyPr/>
        <a:lstStyle/>
        <a:p>
          <a:endParaRPr lang="en-US"/>
        </a:p>
      </dgm:t>
    </dgm:pt>
    <dgm:pt modelId="{41AB38D9-54DE-4B47-90A1-3CD24FE08311}">
      <dgm:prSet phldrT="[Text]"/>
      <dgm:spPr>
        <a:solidFill>
          <a:srgbClr val="7030A0"/>
        </a:solidFill>
      </dgm:spPr>
      <dgm:t>
        <a:bodyPr/>
        <a:lstStyle/>
        <a:p>
          <a:r>
            <a:rPr lang="en-US"/>
            <a:t>Dec 2023</a:t>
          </a:r>
        </a:p>
      </dgm:t>
    </dgm:pt>
    <dgm:pt modelId="{714C6F67-FA60-4CB9-A36D-AC77103D9977}" type="parTrans" cxnId="{8996D6BE-7F6A-4DF2-BAE4-619CE659D685}">
      <dgm:prSet/>
      <dgm:spPr/>
      <dgm:t>
        <a:bodyPr/>
        <a:lstStyle/>
        <a:p>
          <a:endParaRPr lang="en-US"/>
        </a:p>
      </dgm:t>
    </dgm:pt>
    <dgm:pt modelId="{F00A622F-41AC-4B70-840E-111EDC85D3F1}" type="sibTrans" cxnId="{8996D6BE-7F6A-4DF2-BAE4-619CE659D685}">
      <dgm:prSet/>
      <dgm:spPr/>
      <dgm:t>
        <a:bodyPr/>
        <a:lstStyle/>
        <a:p>
          <a:endParaRPr lang="en-US"/>
        </a:p>
      </dgm:t>
    </dgm:pt>
    <dgm:pt modelId="{95B49814-1F98-40B7-B339-9CBED09E8AAE}">
      <dgm:prSet phldrT="[Text]"/>
      <dgm:spPr>
        <a:solidFill>
          <a:srgbClr val="002060"/>
        </a:solidFill>
      </dgm:spPr>
      <dgm:t>
        <a:bodyPr/>
        <a:lstStyle/>
        <a:p>
          <a:r>
            <a:rPr lang="en-US"/>
            <a:t>Jan 2024</a:t>
          </a:r>
        </a:p>
      </dgm:t>
    </dgm:pt>
    <dgm:pt modelId="{E403CF08-8EDA-4A01-982F-D43309577250}" type="parTrans" cxnId="{BE9C10FD-5108-4939-BB09-12D5F48C4349}">
      <dgm:prSet/>
      <dgm:spPr/>
      <dgm:t>
        <a:bodyPr/>
        <a:lstStyle/>
        <a:p>
          <a:endParaRPr lang="en-US"/>
        </a:p>
      </dgm:t>
    </dgm:pt>
    <dgm:pt modelId="{07FD47AB-28D3-475E-B9D4-A26680412991}" type="sibTrans" cxnId="{BE9C10FD-5108-4939-BB09-12D5F48C4349}">
      <dgm:prSet/>
      <dgm:spPr/>
      <dgm:t>
        <a:bodyPr/>
        <a:lstStyle/>
        <a:p>
          <a:endParaRPr lang="en-US"/>
        </a:p>
      </dgm:t>
    </dgm:pt>
    <dgm:pt modelId="{EF15AA91-4875-411E-B092-D8F79C7B1F79}">
      <dgm:prSet phldrT="[Text]"/>
      <dgm:spPr>
        <a:solidFill>
          <a:schemeClr val="accent4"/>
        </a:solidFill>
      </dgm:spPr>
      <dgm:t>
        <a:bodyPr/>
        <a:lstStyle/>
        <a:p>
          <a:r>
            <a:rPr lang="en-US"/>
            <a:t>Aug 2023</a:t>
          </a:r>
        </a:p>
      </dgm:t>
    </dgm:pt>
    <dgm:pt modelId="{85B2A986-A8A1-40F2-9136-72804B9F646B}" type="parTrans" cxnId="{F025F7DB-AD59-4B7E-84F2-3CE1BD0516CC}">
      <dgm:prSet/>
      <dgm:spPr/>
      <dgm:t>
        <a:bodyPr/>
        <a:lstStyle/>
        <a:p>
          <a:endParaRPr lang="en-US"/>
        </a:p>
      </dgm:t>
    </dgm:pt>
    <dgm:pt modelId="{E7301B29-96CF-43E4-8D4B-08EBD9C24BAF}" type="sibTrans" cxnId="{F025F7DB-AD59-4B7E-84F2-3CE1BD0516CC}">
      <dgm:prSet/>
      <dgm:spPr/>
      <dgm:t>
        <a:bodyPr/>
        <a:lstStyle/>
        <a:p>
          <a:endParaRPr lang="en-US"/>
        </a:p>
      </dgm:t>
    </dgm:pt>
    <dgm:pt modelId="{8D390F02-4163-427B-BB01-4BA99485E3C3}" type="pres">
      <dgm:prSet presAssocID="{58658D81-A22D-4B53-A2BE-C938ADDD965B}" presName="Name0" presStyleCnt="0">
        <dgm:presLayoutVars>
          <dgm:dir/>
          <dgm:animLvl val="lvl"/>
          <dgm:resizeHandles val="exact"/>
        </dgm:presLayoutVars>
      </dgm:prSet>
      <dgm:spPr/>
    </dgm:pt>
    <dgm:pt modelId="{20E6BDD7-E64C-45FD-80D4-58A2DBA7FB08}" type="pres">
      <dgm:prSet presAssocID="{1C91306D-19E3-4604-B67C-14F810BEAE7C}" presName="parTxOnly" presStyleLbl="node1" presStyleIdx="0" presStyleCnt="6" custLinFactX="6800" custLinFactNeighborX="100000" custLinFactNeighborY="12023">
        <dgm:presLayoutVars>
          <dgm:chMax val="0"/>
          <dgm:chPref val="0"/>
          <dgm:bulletEnabled val="1"/>
        </dgm:presLayoutVars>
      </dgm:prSet>
      <dgm:spPr/>
    </dgm:pt>
    <dgm:pt modelId="{63F64FE1-57CA-4229-8453-728144FF8093}" type="pres">
      <dgm:prSet presAssocID="{5940CF2F-6B64-41C7-800A-16175AAF3D21}" presName="parTxOnlySpace" presStyleCnt="0"/>
      <dgm:spPr/>
    </dgm:pt>
    <dgm:pt modelId="{48BD365E-6F76-4B3F-B089-850760F77DB8}" type="pres">
      <dgm:prSet presAssocID="{EF15AA91-4875-411E-B092-D8F79C7B1F79}" presName="parTxOnly" presStyleLbl="node1" presStyleIdx="1" presStyleCnt="6" custLinFactX="1400" custLinFactNeighborX="100000" custLinFactNeighborY="12023">
        <dgm:presLayoutVars>
          <dgm:chMax val="0"/>
          <dgm:chPref val="0"/>
          <dgm:bulletEnabled val="1"/>
        </dgm:presLayoutVars>
      </dgm:prSet>
      <dgm:spPr/>
    </dgm:pt>
    <dgm:pt modelId="{5D8F8320-E98C-4A75-8208-AB7B87CCE114}" type="pres">
      <dgm:prSet presAssocID="{E7301B29-96CF-43E4-8D4B-08EBD9C24BAF}" presName="parTxOnlySpace" presStyleCnt="0"/>
      <dgm:spPr/>
    </dgm:pt>
    <dgm:pt modelId="{893612C3-F133-4091-8AF9-0D413226038B}" type="pres">
      <dgm:prSet presAssocID="{DEB47940-DC99-46B6-B3A3-6B1337C4AD37}" presName="parTxOnly" presStyleLbl="node1" presStyleIdx="2" presStyleCnt="6" custLinFactNeighborX="60000" custLinFactNeighborY="12023">
        <dgm:presLayoutVars>
          <dgm:chMax val="0"/>
          <dgm:chPref val="0"/>
          <dgm:bulletEnabled val="1"/>
        </dgm:presLayoutVars>
      </dgm:prSet>
      <dgm:spPr/>
    </dgm:pt>
    <dgm:pt modelId="{05B140C5-566E-4963-AFFC-67F76BE2DDF9}" type="pres">
      <dgm:prSet presAssocID="{464136A6-17AA-4FBA-8167-472C5B3AD8FB}" presName="parTxOnlySpace" presStyleCnt="0"/>
      <dgm:spPr/>
    </dgm:pt>
    <dgm:pt modelId="{E4014102-6E46-46B1-97B7-52146FC7F315}" type="pres">
      <dgm:prSet presAssocID="{41AB38D9-54DE-4B47-90A1-3CD24FE08311}" presName="parTxOnly" presStyleLbl="node1" presStyleIdx="3" presStyleCnt="6" custLinFactNeighborY="12023">
        <dgm:presLayoutVars>
          <dgm:chMax val="0"/>
          <dgm:chPref val="0"/>
          <dgm:bulletEnabled val="1"/>
        </dgm:presLayoutVars>
      </dgm:prSet>
      <dgm:spPr/>
    </dgm:pt>
    <dgm:pt modelId="{864A3B04-A1E2-491A-B32E-66CB84A45B47}" type="pres">
      <dgm:prSet presAssocID="{F00A622F-41AC-4B70-840E-111EDC85D3F1}" presName="parTxOnlySpace" presStyleCnt="0"/>
      <dgm:spPr/>
    </dgm:pt>
    <dgm:pt modelId="{866A9B60-6438-4B96-9F1D-FD482A2F0F21}" type="pres">
      <dgm:prSet presAssocID="{95B49814-1F98-40B7-B339-9CBED09E8AAE}" presName="parTxOnly" presStyleLbl="node1" presStyleIdx="4" presStyleCnt="6" custLinFactNeighborX="-60000" custLinFactNeighborY="12023">
        <dgm:presLayoutVars>
          <dgm:chMax val="0"/>
          <dgm:chPref val="0"/>
          <dgm:bulletEnabled val="1"/>
        </dgm:presLayoutVars>
      </dgm:prSet>
      <dgm:spPr/>
    </dgm:pt>
    <dgm:pt modelId="{CE95AD6B-D2EA-41E7-AE28-B7A00C3CACEB}" type="pres">
      <dgm:prSet presAssocID="{07FD47AB-28D3-475E-B9D4-A26680412991}" presName="parTxOnlySpace" presStyleCnt="0"/>
      <dgm:spPr/>
    </dgm:pt>
    <dgm:pt modelId="{54738E86-58F4-426A-ADC1-674272543BFB}" type="pres">
      <dgm:prSet presAssocID="{0EBD6442-8945-4021-B7BA-D80C20E21C8D}" presName="parTxOnly" presStyleLbl="node1" presStyleIdx="5" presStyleCnt="6" custLinFactX="-800" custLinFactNeighborX="-100000" custLinFactNeighborY="12023">
        <dgm:presLayoutVars>
          <dgm:chMax val="0"/>
          <dgm:chPref val="0"/>
          <dgm:bulletEnabled val="1"/>
        </dgm:presLayoutVars>
      </dgm:prSet>
      <dgm:spPr/>
    </dgm:pt>
  </dgm:ptLst>
  <dgm:cxnLst>
    <dgm:cxn modelId="{A8156C09-9BDF-49C3-AE1A-F14C9A2A0607}" type="presOf" srcId="{DEB47940-DC99-46B6-B3A3-6B1337C4AD37}" destId="{893612C3-F133-4091-8AF9-0D413226038B}" srcOrd="0" destOrd="0" presId="urn:microsoft.com/office/officeart/2005/8/layout/chevron1"/>
    <dgm:cxn modelId="{A003EC0A-AB7C-4119-9883-3CC674444D02}" type="presOf" srcId="{95B49814-1F98-40B7-B339-9CBED09E8AAE}" destId="{866A9B60-6438-4B96-9F1D-FD482A2F0F21}" srcOrd="0" destOrd="0" presId="urn:microsoft.com/office/officeart/2005/8/layout/chevron1"/>
    <dgm:cxn modelId="{A77DB811-E034-4BFD-82DF-46C2EA56FA4D}" type="presOf" srcId="{EF15AA91-4875-411E-B092-D8F79C7B1F79}" destId="{48BD365E-6F76-4B3F-B089-850760F77DB8}" srcOrd="0" destOrd="0" presId="urn:microsoft.com/office/officeart/2005/8/layout/chevron1"/>
    <dgm:cxn modelId="{934DB325-EDB9-411C-916E-6517FB5D8926}" type="presOf" srcId="{58658D81-A22D-4B53-A2BE-C938ADDD965B}" destId="{8D390F02-4163-427B-BB01-4BA99485E3C3}" srcOrd="0" destOrd="0" presId="urn:microsoft.com/office/officeart/2005/8/layout/chevron1"/>
    <dgm:cxn modelId="{AD817127-C99C-49DD-BB2B-6C8680C2280B}" type="presOf" srcId="{0EBD6442-8945-4021-B7BA-D80C20E21C8D}" destId="{54738E86-58F4-426A-ADC1-674272543BFB}" srcOrd="0" destOrd="0" presId="urn:microsoft.com/office/officeart/2005/8/layout/chevron1"/>
    <dgm:cxn modelId="{E240D040-34EB-4DBB-A2B7-099BF70973CA}" srcId="{58658D81-A22D-4B53-A2BE-C938ADDD965B}" destId="{DEB47940-DC99-46B6-B3A3-6B1337C4AD37}" srcOrd="2" destOrd="0" parTransId="{8186575A-0B51-425C-8120-8230D87C6E18}" sibTransId="{464136A6-17AA-4FBA-8167-472C5B3AD8FB}"/>
    <dgm:cxn modelId="{70E00B6B-6A89-4A2D-BB02-6F59F224B18A}" type="presOf" srcId="{41AB38D9-54DE-4B47-90A1-3CD24FE08311}" destId="{E4014102-6E46-46B1-97B7-52146FC7F315}" srcOrd="0" destOrd="0" presId="urn:microsoft.com/office/officeart/2005/8/layout/chevron1"/>
    <dgm:cxn modelId="{FFFC4070-2649-4ECA-9BA6-02533921B8F0}" srcId="{58658D81-A22D-4B53-A2BE-C938ADDD965B}" destId="{0EBD6442-8945-4021-B7BA-D80C20E21C8D}" srcOrd="5" destOrd="0" parTransId="{1B78BEEA-164D-4AA9-9FFB-80D423D6EAF5}" sibTransId="{80BED6C3-7F1B-4C11-A8CF-09F05B63E9F8}"/>
    <dgm:cxn modelId="{963B0782-C924-4E4B-9395-486F128B880C}" type="presOf" srcId="{1C91306D-19E3-4604-B67C-14F810BEAE7C}" destId="{20E6BDD7-E64C-45FD-80D4-58A2DBA7FB08}" srcOrd="0" destOrd="0" presId="urn:microsoft.com/office/officeart/2005/8/layout/chevron1"/>
    <dgm:cxn modelId="{8996D6BE-7F6A-4DF2-BAE4-619CE659D685}" srcId="{58658D81-A22D-4B53-A2BE-C938ADDD965B}" destId="{41AB38D9-54DE-4B47-90A1-3CD24FE08311}" srcOrd="3" destOrd="0" parTransId="{714C6F67-FA60-4CB9-A36D-AC77103D9977}" sibTransId="{F00A622F-41AC-4B70-840E-111EDC85D3F1}"/>
    <dgm:cxn modelId="{F025F7DB-AD59-4B7E-84F2-3CE1BD0516CC}" srcId="{58658D81-A22D-4B53-A2BE-C938ADDD965B}" destId="{EF15AA91-4875-411E-B092-D8F79C7B1F79}" srcOrd="1" destOrd="0" parTransId="{85B2A986-A8A1-40F2-9136-72804B9F646B}" sibTransId="{E7301B29-96CF-43E4-8D4B-08EBD9C24BAF}"/>
    <dgm:cxn modelId="{63C9CAF1-6F56-48A9-81E4-6501FA168777}" srcId="{58658D81-A22D-4B53-A2BE-C938ADDD965B}" destId="{1C91306D-19E3-4604-B67C-14F810BEAE7C}" srcOrd="0" destOrd="0" parTransId="{FBCEA918-B2B1-4D42-B2B8-BBB58BF35BFF}" sibTransId="{5940CF2F-6B64-41C7-800A-16175AAF3D21}"/>
    <dgm:cxn modelId="{BE9C10FD-5108-4939-BB09-12D5F48C4349}" srcId="{58658D81-A22D-4B53-A2BE-C938ADDD965B}" destId="{95B49814-1F98-40B7-B339-9CBED09E8AAE}" srcOrd="4" destOrd="0" parTransId="{E403CF08-8EDA-4A01-982F-D43309577250}" sibTransId="{07FD47AB-28D3-475E-B9D4-A26680412991}"/>
    <dgm:cxn modelId="{69A91478-0B8D-42CF-A59F-2BF56C1195C1}" type="presParOf" srcId="{8D390F02-4163-427B-BB01-4BA99485E3C3}" destId="{20E6BDD7-E64C-45FD-80D4-58A2DBA7FB08}" srcOrd="0" destOrd="0" presId="urn:microsoft.com/office/officeart/2005/8/layout/chevron1"/>
    <dgm:cxn modelId="{66C29979-905C-44BD-902D-81C40F0931CE}" type="presParOf" srcId="{8D390F02-4163-427B-BB01-4BA99485E3C3}" destId="{63F64FE1-57CA-4229-8453-728144FF8093}" srcOrd="1" destOrd="0" presId="urn:microsoft.com/office/officeart/2005/8/layout/chevron1"/>
    <dgm:cxn modelId="{2A6595C9-C587-4199-9E8A-EDEB43FDCF00}" type="presParOf" srcId="{8D390F02-4163-427B-BB01-4BA99485E3C3}" destId="{48BD365E-6F76-4B3F-B089-850760F77DB8}" srcOrd="2" destOrd="0" presId="urn:microsoft.com/office/officeart/2005/8/layout/chevron1"/>
    <dgm:cxn modelId="{4FC5907E-94CD-4B96-89A2-824F0D6762AE}" type="presParOf" srcId="{8D390F02-4163-427B-BB01-4BA99485E3C3}" destId="{5D8F8320-E98C-4A75-8208-AB7B87CCE114}" srcOrd="3" destOrd="0" presId="urn:microsoft.com/office/officeart/2005/8/layout/chevron1"/>
    <dgm:cxn modelId="{AEBCE46B-5CAC-45F1-A00A-5DC58EB6A3DA}" type="presParOf" srcId="{8D390F02-4163-427B-BB01-4BA99485E3C3}" destId="{893612C3-F133-4091-8AF9-0D413226038B}" srcOrd="4" destOrd="0" presId="urn:microsoft.com/office/officeart/2005/8/layout/chevron1"/>
    <dgm:cxn modelId="{37346883-C060-4CBE-818D-13049ADD3192}" type="presParOf" srcId="{8D390F02-4163-427B-BB01-4BA99485E3C3}" destId="{05B140C5-566E-4963-AFFC-67F76BE2DDF9}" srcOrd="5" destOrd="0" presId="urn:microsoft.com/office/officeart/2005/8/layout/chevron1"/>
    <dgm:cxn modelId="{F5DD3EA9-9D10-4EFA-BE3C-3753198A5164}" type="presParOf" srcId="{8D390F02-4163-427B-BB01-4BA99485E3C3}" destId="{E4014102-6E46-46B1-97B7-52146FC7F315}" srcOrd="6" destOrd="0" presId="urn:microsoft.com/office/officeart/2005/8/layout/chevron1"/>
    <dgm:cxn modelId="{27DDD144-6BCE-4DDE-B3C0-EF9721293013}" type="presParOf" srcId="{8D390F02-4163-427B-BB01-4BA99485E3C3}" destId="{864A3B04-A1E2-491A-B32E-66CB84A45B47}" srcOrd="7" destOrd="0" presId="urn:microsoft.com/office/officeart/2005/8/layout/chevron1"/>
    <dgm:cxn modelId="{B9087090-1552-4FED-8891-48E781698014}" type="presParOf" srcId="{8D390F02-4163-427B-BB01-4BA99485E3C3}" destId="{866A9B60-6438-4B96-9F1D-FD482A2F0F21}" srcOrd="8" destOrd="0" presId="urn:microsoft.com/office/officeart/2005/8/layout/chevron1"/>
    <dgm:cxn modelId="{3A07245E-38FA-44D5-9E3E-42D6ED929D39}" type="presParOf" srcId="{8D390F02-4163-427B-BB01-4BA99485E3C3}" destId="{CE95AD6B-D2EA-41E7-AE28-B7A00C3CACEB}" srcOrd="9" destOrd="0" presId="urn:microsoft.com/office/officeart/2005/8/layout/chevron1"/>
    <dgm:cxn modelId="{102B3DD3-F9B0-499C-A419-F4F19A51B672}" type="presParOf" srcId="{8D390F02-4163-427B-BB01-4BA99485E3C3}" destId="{54738E86-58F4-426A-ADC1-674272543BFB}"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6BDD7-E64C-45FD-80D4-58A2DBA7FB08}">
      <dsp:nvSpPr>
        <dsp:cNvPr id="0" name=""/>
        <dsp:cNvSpPr/>
      </dsp:nvSpPr>
      <dsp:spPr>
        <a:xfrm>
          <a:off x="377999" y="3092590"/>
          <a:ext cx="2214562" cy="885824"/>
        </a:xfrm>
        <a:prstGeom prst="chevron">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May 2023</a:t>
          </a:r>
        </a:p>
      </dsp:txBody>
      <dsp:txXfrm>
        <a:off x="820911" y="3092590"/>
        <a:ext cx="1328738" cy="885824"/>
      </dsp:txXfrm>
    </dsp:sp>
    <dsp:sp modelId="{48BD365E-6F76-4B3F-B089-850760F77DB8}">
      <dsp:nvSpPr>
        <dsp:cNvPr id="0" name=""/>
        <dsp:cNvSpPr/>
      </dsp:nvSpPr>
      <dsp:spPr>
        <a:xfrm>
          <a:off x="2251519" y="3092590"/>
          <a:ext cx="2214562" cy="885824"/>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Aug 2023</a:t>
          </a:r>
        </a:p>
      </dsp:txBody>
      <dsp:txXfrm>
        <a:off x="2694431" y="3092590"/>
        <a:ext cx="1328738" cy="885824"/>
      </dsp:txXfrm>
    </dsp:sp>
    <dsp:sp modelId="{893612C3-F133-4091-8AF9-0D413226038B}">
      <dsp:nvSpPr>
        <dsp:cNvPr id="0" name=""/>
        <dsp:cNvSpPr/>
      </dsp:nvSpPr>
      <dsp:spPr>
        <a:xfrm>
          <a:off x="4125039" y="3092590"/>
          <a:ext cx="2214562" cy="885824"/>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Sep 2023</a:t>
          </a:r>
        </a:p>
      </dsp:txBody>
      <dsp:txXfrm>
        <a:off x="4567951" y="3092590"/>
        <a:ext cx="1328738" cy="885824"/>
      </dsp:txXfrm>
    </dsp:sp>
    <dsp:sp modelId="{E4014102-6E46-46B1-97B7-52146FC7F315}">
      <dsp:nvSpPr>
        <dsp:cNvPr id="0" name=""/>
        <dsp:cNvSpPr/>
      </dsp:nvSpPr>
      <dsp:spPr>
        <a:xfrm>
          <a:off x="5985271" y="3092590"/>
          <a:ext cx="2214562" cy="885824"/>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Dec 2023</a:t>
          </a:r>
        </a:p>
      </dsp:txBody>
      <dsp:txXfrm>
        <a:off x="6428183" y="3092590"/>
        <a:ext cx="1328738" cy="885824"/>
      </dsp:txXfrm>
    </dsp:sp>
    <dsp:sp modelId="{866A9B60-6438-4B96-9F1D-FD482A2F0F21}">
      <dsp:nvSpPr>
        <dsp:cNvPr id="0" name=""/>
        <dsp:cNvSpPr/>
      </dsp:nvSpPr>
      <dsp:spPr>
        <a:xfrm>
          <a:off x="7845504" y="3092590"/>
          <a:ext cx="2214562" cy="885824"/>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Jan 2024</a:t>
          </a:r>
        </a:p>
      </dsp:txBody>
      <dsp:txXfrm>
        <a:off x="8288416" y="3092590"/>
        <a:ext cx="1328738" cy="885824"/>
      </dsp:txXfrm>
    </dsp:sp>
    <dsp:sp modelId="{54738E86-58F4-426A-ADC1-674272543BFB}">
      <dsp:nvSpPr>
        <dsp:cNvPr id="0" name=""/>
        <dsp:cNvSpPr/>
      </dsp:nvSpPr>
      <dsp:spPr>
        <a:xfrm>
          <a:off x="9732311" y="3092590"/>
          <a:ext cx="2214562" cy="885824"/>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Mar 2024</a:t>
          </a:r>
        </a:p>
      </dsp:txBody>
      <dsp:txXfrm>
        <a:off x="10175223" y="3092590"/>
        <a:ext cx="1328738" cy="8858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3F013F1-6C57-47D7-8F42-5718AD714DF3}" type="datetimeFigureOut">
              <a:rPr lang="en-US" smtClean="0"/>
              <a:t>6/7/2024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D0F9230-BE50-4D24-A298-BFEC84FE7EC4}" type="slidenum">
              <a:rPr lang="en-US" smtClean="0"/>
              <a:t>‹#›</a:t>
            </a:fld>
            <a:endParaRPr lang="en-US"/>
          </a:p>
        </p:txBody>
      </p:sp>
    </p:spTree>
    <p:extLst>
      <p:ext uri="{BB962C8B-B14F-4D97-AF65-F5344CB8AC3E}">
        <p14:creationId xmlns:p14="http://schemas.microsoft.com/office/powerpoint/2010/main" val="2860273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F9230-BE50-4D24-A298-BFEC84FE7EC4}" type="slidenum">
              <a:rPr lang="en-US" smtClean="0"/>
              <a:t>1</a:t>
            </a:fld>
            <a:endParaRPr lang="en-US"/>
          </a:p>
        </p:txBody>
      </p:sp>
    </p:spTree>
    <p:extLst>
      <p:ext uri="{BB962C8B-B14F-4D97-AF65-F5344CB8AC3E}">
        <p14:creationId xmlns:p14="http://schemas.microsoft.com/office/powerpoint/2010/main" val="72083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next slide summarizes the lessons we learned in working toward passing the timeliness test. </a:t>
            </a:r>
            <a:br>
              <a:rPr lang="en-US">
                <a:cs typeface="+mn-lt"/>
              </a:rPr>
            </a:br>
            <a:endParaRPr lang="en-US">
              <a:cs typeface="Calibri"/>
            </a:endParaRPr>
          </a:p>
          <a:p>
            <a:pPr>
              <a:buFont typeface="Arial"/>
              <a:buChar char="•"/>
            </a:pPr>
            <a:r>
              <a:rPr lang="en-US" b="1"/>
              <a:t>Strengthening Policies and Procedures</a:t>
            </a:r>
            <a:endParaRPr lang="en-US"/>
          </a:p>
          <a:p>
            <a:pPr>
              <a:buFont typeface="Arial"/>
              <a:buChar char="•"/>
            </a:pPr>
            <a:r>
              <a:rPr lang="en-US"/>
              <a:t>While the pandemic compelled us to pivot from our usual practices, we realized that we needed to return to and reinforce our policies and procedures.</a:t>
            </a:r>
            <a:br>
              <a:rPr lang="en-US">
                <a:cs typeface="+mn-lt"/>
              </a:rPr>
            </a:br>
            <a:r>
              <a:rPr lang="en-US"/>
              <a:t> </a:t>
            </a:r>
            <a:br>
              <a:rPr lang="en-US">
                <a:cs typeface="+mn-lt"/>
              </a:rPr>
            </a:br>
            <a:endParaRPr lang="en-US"/>
          </a:p>
          <a:p>
            <a:pPr>
              <a:buFont typeface="Arial"/>
              <a:buChar char="•"/>
            </a:pPr>
            <a:r>
              <a:rPr lang="en-US" b="1"/>
              <a:t>Build System of Accountability</a:t>
            </a:r>
            <a:endParaRPr lang="en-US"/>
          </a:p>
          <a:p>
            <a:pPr>
              <a:buFont typeface="Arial"/>
              <a:buChar char="•"/>
            </a:pPr>
            <a:r>
              <a:rPr lang="en-US"/>
              <a:t>Disseminating tracking reports to cities</a:t>
            </a:r>
            <a:endParaRPr lang="en-US">
              <a:cs typeface="Calibri"/>
            </a:endParaRPr>
          </a:p>
          <a:p>
            <a:pPr>
              <a:buFont typeface="Arial"/>
              <a:buChar char="•"/>
            </a:pPr>
            <a:r>
              <a:rPr lang="en-US"/>
              <a:t>Reviewing progress against the Work Out Plan projections</a:t>
            </a:r>
            <a:endParaRPr lang="en-US">
              <a:cs typeface="Calibri"/>
            </a:endParaRPr>
          </a:p>
          <a:p>
            <a:pPr>
              <a:buFont typeface="Arial"/>
              <a:buChar char="•"/>
            </a:pPr>
            <a:r>
              <a:rPr lang="en-US"/>
              <a:t>Sending letters to city officials about status of their CDBG programs and discussing consequences (loss of funds, sanctions, corrective actions)</a:t>
            </a:r>
            <a:br>
              <a:rPr lang="en-US">
                <a:cs typeface="+mn-lt"/>
              </a:rPr>
            </a:br>
            <a:r>
              <a:rPr lang="en-US"/>
              <a:t> </a:t>
            </a:r>
            <a:br>
              <a:rPr lang="en-US">
                <a:cs typeface="+mn-lt"/>
              </a:rPr>
            </a:br>
            <a:endParaRPr lang="en-US"/>
          </a:p>
          <a:p>
            <a:pPr>
              <a:buFont typeface="Arial"/>
              <a:buChar char="•"/>
            </a:pPr>
            <a:r>
              <a:rPr lang="en-US" b="1"/>
              <a:t>Growth Mindset</a:t>
            </a:r>
            <a:endParaRPr lang="en-US"/>
          </a:p>
          <a:p>
            <a:pPr>
              <a:buFont typeface="Arial"/>
              <a:buChar char="•"/>
            </a:pPr>
            <a:r>
              <a:rPr lang="en-US"/>
              <a:t>Being consistent, persistent with our goal</a:t>
            </a:r>
            <a:endParaRPr lang="en-US">
              <a:cs typeface="Calibri"/>
            </a:endParaRPr>
          </a:p>
          <a:p>
            <a:pPr>
              <a:buFont typeface="Arial"/>
              <a:buChar char="•"/>
            </a:pPr>
            <a:r>
              <a:rPr lang="en-US"/>
              <a:t>Having an understanding of what works/ doesn’t work to reach the goal</a:t>
            </a:r>
            <a:endParaRPr lang="en-US">
              <a:cs typeface="Calibri"/>
            </a:endParaRPr>
          </a:p>
          <a:p>
            <a:pPr>
              <a:buFont typeface="Arial"/>
              <a:buChar char="•"/>
            </a:pPr>
            <a:r>
              <a:rPr lang="en-US"/>
              <a:t>Adapting to different practices to improve outcomes</a:t>
            </a:r>
            <a:br>
              <a:rPr lang="en-US">
                <a:cs typeface="+mn-lt"/>
              </a:rPr>
            </a:br>
            <a:r>
              <a:rPr lang="en-US"/>
              <a:t> </a:t>
            </a:r>
            <a:br>
              <a:rPr lang="en-US">
                <a:cs typeface="+mn-lt"/>
              </a:rPr>
            </a:br>
            <a:endParaRPr lang="en-US"/>
          </a:p>
          <a:p>
            <a:r>
              <a:rPr lang="en-US" b="1"/>
              <a:t>Personal Approach</a:t>
            </a:r>
            <a:endParaRPr lang="en-US">
              <a:cs typeface="Calibri" panose="020F0502020204030204"/>
            </a:endParaRPr>
          </a:p>
          <a:p>
            <a:pPr>
              <a:buFont typeface="Arial"/>
              <a:buChar char="•"/>
            </a:pPr>
            <a:r>
              <a:rPr lang="en-US"/>
              <a:t>l            Relationship building; open and regular communication; being responsive.</a:t>
            </a:r>
            <a:br>
              <a:rPr lang="en-US">
                <a:cs typeface="+mn-lt"/>
              </a:rPr>
            </a:br>
            <a:r>
              <a:rPr lang="en-US"/>
              <a:t> </a:t>
            </a:r>
            <a:br>
              <a:rPr lang="en-US">
                <a:cs typeface="+mn-lt"/>
              </a:rPr>
            </a:br>
            <a:endParaRPr lang="en-US"/>
          </a:p>
          <a:p>
            <a:r>
              <a:rPr lang="en-US" b="1"/>
              <a:t>Identify Community Needs</a:t>
            </a:r>
            <a:endParaRPr lang="en-US">
              <a:cs typeface="Calibri" panose="020F0502020204030204"/>
            </a:endParaRPr>
          </a:p>
          <a:p>
            <a:pPr>
              <a:buFont typeface="Arial"/>
              <a:buChar char="•"/>
            </a:pPr>
            <a:r>
              <a:rPr lang="en-US"/>
              <a:t>            Understanding the unique circumstances of each city; conducting “New Year’s calls” at the start of the fiscal year and re-connecting; having cities complete Planning Questionnaires; providing Technical Assistance</a:t>
            </a:r>
            <a:endParaRPr lang="en-US">
              <a:cs typeface="Calibri"/>
            </a:endParaRPr>
          </a:p>
          <a:p>
            <a:pPr marL="228600" indent="-228600">
              <a:buAutoNum type="arabicPeriod"/>
            </a:pPr>
            <a:endParaRPr lang="en-US">
              <a:cs typeface="Calibri"/>
            </a:endParaRPr>
          </a:p>
        </p:txBody>
      </p:sp>
      <p:sp>
        <p:nvSpPr>
          <p:cNvPr id="4" name="Slide Number Placeholder 3"/>
          <p:cNvSpPr>
            <a:spLocks noGrp="1"/>
          </p:cNvSpPr>
          <p:nvPr>
            <p:ph type="sldNum" sz="quarter" idx="5"/>
          </p:nvPr>
        </p:nvSpPr>
        <p:spPr/>
        <p:txBody>
          <a:bodyPr/>
          <a:lstStyle/>
          <a:p>
            <a:fld id="{8D0F9230-BE50-4D24-A298-BFEC84FE7EC4}" type="slidenum">
              <a:rPr lang="en-US" smtClean="0"/>
              <a:t>11</a:t>
            </a:fld>
            <a:endParaRPr lang="en-US"/>
          </a:p>
        </p:txBody>
      </p:sp>
    </p:spTree>
    <p:extLst>
      <p:ext uri="{BB962C8B-B14F-4D97-AF65-F5344CB8AC3E}">
        <p14:creationId xmlns:p14="http://schemas.microsoft.com/office/powerpoint/2010/main" val="52381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0F9230-BE50-4D24-A298-BFEC84FE7EC4}" type="slidenum">
              <a:rPr lang="en-US" smtClean="0"/>
              <a:t>13</a:t>
            </a:fld>
            <a:endParaRPr lang="en-US"/>
          </a:p>
        </p:txBody>
      </p:sp>
    </p:spTree>
    <p:extLst>
      <p:ext uri="{BB962C8B-B14F-4D97-AF65-F5344CB8AC3E}">
        <p14:creationId xmlns:p14="http://schemas.microsoft.com/office/powerpoint/2010/main" val="213916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0F9230-BE50-4D24-A298-BFEC84FE7EC4}" type="slidenum">
              <a:rPr lang="en-US" smtClean="0"/>
              <a:t>2</a:t>
            </a:fld>
            <a:endParaRPr lang="en-US"/>
          </a:p>
        </p:txBody>
      </p:sp>
    </p:spTree>
    <p:extLst>
      <p:ext uri="{BB962C8B-B14F-4D97-AF65-F5344CB8AC3E}">
        <p14:creationId xmlns:p14="http://schemas.microsoft.com/office/powerpoint/2010/main" val="283826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Population of LA County 10 Million </a:t>
            </a:r>
          </a:p>
          <a:p>
            <a:r>
              <a:rPr lang="en-US"/>
              <a:t>Geographic Size </a:t>
            </a:r>
          </a:p>
          <a:p>
            <a:r>
              <a:rPr lang="en-US"/>
              <a:t>Participating Cities 48</a:t>
            </a:r>
          </a:p>
          <a:p>
            <a:r>
              <a:rPr lang="en-US">
                <a:cs typeface="Calibri" panose="020F0502020204030204"/>
              </a:rPr>
              <a:t>CBOs – 24</a:t>
            </a:r>
          </a:p>
          <a:p>
            <a:r>
              <a:rPr lang="en-US">
                <a:cs typeface="Calibri" panose="020F0502020204030204"/>
              </a:rPr>
              <a:t>County Depts -6</a:t>
            </a:r>
          </a:p>
          <a:p>
            <a:r>
              <a:rPr lang="en-US">
                <a:cs typeface="Calibri" panose="020F0502020204030204"/>
              </a:rPr>
              <a:t>HIF, HOD, CMD</a:t>
            </a:r>
          </a:p>
          <a:p>
            <a:endParaRPr lang="en-US"/>
          </a:p>
        </p:txBody>
      </p:sp>
      <p:sp>
        <p:nvSpPr>
          <p:cNvPr id="4" name="Slide Number Placeholder 3"/>
          <p:cNvSpPr>
            <a:spLocks noGrp="1"/>
          </p:cNvSpPr>
          <p:nvPr>
            <p:ph type="sldNum" sz="quarter" idx="5"/>
          </p:nvPr>
        </p:nvSpPr>
        <p:spPr/>
        <p:txBody>
          <a:bodyPr/>
          <a:lstStyle/>
          <a:p>
            <a:fld id="{8D0F9230-BE50-4D24-A298-BFEC84FE7EC4}" type="slidenum">
              <a:rPr lang="en-US" smtClean="0"/>
              <a:t>3</a:t>
            </a:fld>
            <a:endParaRPr lang="en-US"/>
          </a:p>
        </p:txBody>
      </p:sp>
    </p:spTree>
    <p:extLst>
      <p:ext uri="{BB962C8B-B14F-4D97-AF65-F5344CB8AC3E}">
        <p14:creationId xmlns:p14="http://schemas.microsoft.com/office/powerpoint/2010/main" val="305394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0F9230-BE50-4D24-A298-BFEC84FE7EC4}" type="slidenum">
              <a:rPr lang="en-US" smtClean="0"/>
              <a:t>4</a:t>
            </a:fld>
            <a:endParaRPr lang="en-US"/>
          </a:p>
        </p:txBody>
      </p:sp>
    </p:spTree>
    <p:extLst>
      <p:ext uri="{BB962C8B-B14F-4D97-AF65-F5344CB8AC3E}">
        <p14:creationId xmlns:p14="http://schemas.microsoft.com/office/powerpoint/2010/main" val="31834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Implemented CDBG programs on behalf of Agencies (Due to Covid)</a:t>
            </a:r>
          </a:p>
          <a:p>
            <a:pPr marL="457200" lvl="1" indent="0">
              <a:buNone/>
            </a:pPr>
            <a:r>
              <a:rPr lang="en-US">
                <a:highlight>
                  <a:srgbClr val="FFFF00"/>
                </a:highlight>
              </a:rPr>
              <a:t>*Timeliness Score?</a:t>
            </a:r>
          </a:p>
          <a:p>
            <a:pPr lvl="1"/>
            <a:r>
              <a:rPr lang="en-US"/>
              <a:t>Public service Cap “reinstated”</a:t>
            </a:r>
          </a:p>
          <a:p>
            <a:pPr lvl="1"/>
            <a:r>
              <a:rPr lang="en-US"/>
              <a:t>Capital Improvements / Housing Rehab</a:t>
            </a:r>
          </a:p>
          <a:p>
            <a:pPr lvl="2"/>
            <a:r>
              <a:rPr lang="en-US"/>
              <a:t>Supply Chain</a:t>
            </a:r>
          </a:p>
          <a:p>
            <a:pPr lvl="2"/>
            <a:r>
              <a:rPr lang="en-US"/>
              <a:t>Labor/Expertise</a:t>
            </a:r>
          </a:p>
          <a:p>
            <a:pPr marL="457200" lvl="1" indent="0">
              <a:buNone/>
            </a:pPr>
            <a:r>
              <a:rPr lang="en-US"/>
              <a:t>Energy focused on CV – </a:t>
            </a:r>
            <a:r>
              <a:rPr lang="en-US" err="1"/>
              <a:t>Timelimited</a:t>
            </a:r>
            <a:r>
              <a:rPr lang="en-US"/>
              <a:t>.  </a:t>
            </a:r>
          </a:p>
          <a:p>
            <a:endParaRPr lang="en-US"/>
          </a:p>
        </p:txBody>
      </p:sp>
      <p:sp>
        <p:nvSpPr>
          <p:cNvPr id="4" name="Slide Number Placeholder 3"/>
          <p:cNvSpPr>
            <a:spLocks noGrp="1"/>
          </p:cNvSpPr>
          <p:nvPr>
            <p:ph type="sldNum" sz="quarter" idx="5"/>
          </p:nvPr>
        </p:nvSpPr>
        <p:spPr/>
        <p:txBody>
          <a:bodyPr/>
          <a:lstStyle/>
          <a:p>
            <a:fld id="{8D0F9230-BE50-4D24-A298-BFEC84FE7EC4}" type="slidenum">
              <a:rPr lang="en-US" smtClean="0"/>
              <a:t>6</a:t>
            </a:fld>
            <a:endParaRPr lang="en-US"/>
          </a:p>
        </p:txBody>
      </p:sp>
    </p:spTree>
    <p:extLst>
      <p:ext uri="{BB962C8B-B14F-4D97-AF65-F5344CB8AC3E}">
        <p14:creationId xmlns:p14="http://schemas.microsoft.com/office/powerpoint/2010/main" val="196484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Thanks, Jo Ann. Good afternoon, I’m Vanessa Estella, a contract manager whose primary role is as liaison between Los Angeles County and CDBG subrecipients. I assist cities with their CDBG planning, implementation, compliance/monitoring and closeout. </a:t>
            </a:r>
            <a:br>
              <a:rPr lang="en-US"/>
            </a:br>
            <a:br>
              <a:rPr lang="en-US"/>
            </a:br>
            <a:r>
              <a:rPr lang="en-US"/>
              <a:t>From my perspective of working directly with cities on the timeliness ratio requirement, 4 best practices easily come to mind. </a:t>
            </a:r>
            <a:endParaRPr lang="en-US">
              <a:cs typeface="Calibri"/>
            </a:endParaRPr>
          </a:p>
          <a:p>
            <a:pPr>
              <a:buFont typeface="Arial" panose="020B0604020202020204" pitchFamily="34" charset="0"/>
              <a:buChar char="•"/>
            </a:pPr>
            <a:r>
              <a:rPr lang="en-US"/>
              <a:t> The first one is </a:t>
            </a:r>
          </a:p>
          <a:p>
            <a:pPr>
              <a:buFont typeface="Arial" panose="020B0604020202020204" pitchFamily="34" charset="0"/>
              <a:buChar char="•"/>
            </a:pPr>
            <a:r>
              <a:rPr lang="en-US" b="1"/>
              <a:t>Early Technical Assistance: </a:t>
            </a:r>
            <a:br>
              <a:rPr lang="en-US" b="1">
                <a:cs typeface="+mn-lt"/>
              </a:rPr>
            </a:br>
            <a:br>
              <a:rPr lang="en-US" b="1">
                <a:cs typeface="+mn-lt"/>
              </a:rPr>
            </a:br>
            <a:r>
              <a:rPr lang="en-US" b="1"/>
              <a:t>Once it was determined in May that the County did not pass the timeliness test, my colleagues and I worked immediately with our subrecipients on providing Technical Assistance. We met will all our assigned cities,  but we paid special attention to those cities that would be on Work-Out Plan for failing to meet their spend-down requirement. </a:t>
            </a:r>
            <a:br>
              <a:rPr lang="en-US" b="1">
                <a:cs typeface="+mn-lt"/>
              </a:rPr>
            </a:br>
            <a:br>
              <a:rPr lang="en-US" b="1">
                <a:cs typeface="+mn-lt"/>
              </a:rPr>
            </a:br>
            <a:r>
              <a:rPr lang="en-US" b="1"/>
              <a:t>TA focused on identifying and resolving those issues that prevented cities from spending money in a timely way. We looked at several strategies, from amending budgets of inactive programs and moving them to active programs</a:t>
            </a:r>
            <a:r>
              <a:rPr lang="en-US"/>
              <a:t> (for example, increasing budgets of residential rehab programs); </a:t>
            </a:r>
            <a:r>
              <a:rPr lang="en-US" b="1"/>
              <a:t>brainstorming ‘shovel-ready’ projects</a:t>
            </a:r>
            <a:r>
              <a:rPr lang="en-US"/>
              <a:t>. One that came to mind was ADA door replacement project or a signage project in an LMA city; and  completing the </a:t>
            </a:r>
            <a:r>
              <a:rPr lang="en-US" b="1"/>
              <a:t>environmental service reviews</a:t>
            </a:r>
            <a:r>
              <a:rPr lang="en-US"/>
              <a:t> for construction projects early and </a:t>
            </a:r>
            <a:r>
              <a:rPr lang="en-US" b="1"/>
              <a:t>revisiting construction timelines</a:t>
            </a:r>
            <a:r>
              <a:rPr lang="en-US"/>
              <a:t> to make they were current and feasible; the County has a county-wide program called Shelter Partnership which serves unhoused populations throughout the county. Cities were presented the option to designate their funds to this program.  </a:t>
            </a:r>
            <a:r>
              <a:rPr lang="en-US" b="1"/>
              <a:t>The point was to get subrecipients to re-evaluate their current programs and to take immediate action with the goal of spending down for the remainder of the year. </a:t>
            </a:r>
            <a:br>
              <a:rPr lang="en-US" b="1">
                <a:cs typeface="+mn-lt"/>
              </a:rPr>
            </a:br>
            <a:br>
              <a:rPr lang="en-US" b="1">
                <a:cs typeface="+mn-lt"/>
              </a:rPr>
            </a:br>
            <a:r>
              <a:rPr lang="en-US" b="1"/>
              <a:t> </a:t>
            </a:r>
            <a:br>
              <a:rPr lang="en-US" b="1">
                <a:cs typeface="+mn-lt"/>
              </a:rPr>
            </a:br>
            <a:br>
              <a:rPr lang="en-US" b="1">
                <a:cs typeface="+mn-lt"/>
              </a:rPr>
            </a:br>
            <a:r>
              <a:rPr lang="en-US" b="1"/>
              <a:t>Secondly, another best practice would be </a:t>
            </a:r>
            <a:br>
              <a:rPr lang="en-US" b="1">
                <a:cs typeface="+mn-lt"/>
              </a:rPr>
            </a:br>
            <a:r>
              <a:rPr lang="en-US" b="1"/>
              <a:t> </a:t>
            </a:r>
            <a:br>
              <a:rPr lang="en-US" b="1">
                <a:cs typeface="+mn-lt"/>
              </a:rPr>
            </a:br>
            <a:r>
              <a:rPr lang="en-US" b="1"/>
              <a:t> Projection Submission:</a:t>
            </a:r>
            <a:endParaRPr lang="en-US"/>
          </a:p>
          <a:p>
            <a:pPr>
              <a:buFont typeface="Arial" panose="020B0604020202020204" pitchFamily="34" charset="0"/>
              <a:buChar char="•"/>
            </a:pPr>
            <a:r>
              <a:rPr lang="en-US"/>
              <a:t>As part of their Workout Plan, cities submitted monthly projections of expenditures. The Work-Out Plan identified projects to target, tracked the expenditures, and provided deadlines.  Contract managers then followed-up when those projections were not met. </a:t>
            </a:r>
            <a:endParaRPr lang="en-US">
              <a:cs typeface="Calibri"/>
            </a:endParaRPr>
          </a:p>
          <a:p>
            <a:pPr>
              <a:buFont typeface="Arial" panose="020B0604020202020204" pitchFamily="34" charset="0"/>
              <a:buChar char="•"/>
            </a:pPr>
            <a:r>
              <a:rPr lang="en-US"/>
              <a:t>Also each month, Contract Managers used our system tracking reports of expenditures and accomplishments to analyze where are cities landed with their spending goals. We also looked at quarterly performance reports to analyze accomplishments and expenses. We kept their drawdown numbers  in front of them regularly so they could see how their programs were performing. </a:t>
            </a:r>
          </a:p>
          <a:p>
            <a:pPr>
              <a:buFont typeface="Arial" panose="020B0604020202020204" pitchFamily="34" charset="0"/>
              <a:buChar char="•"/>
            </a:pPr>
            <a:r>
              <a:rPr lang="en-US"/>
              <a:t>I would add that being on a Workout Plan required some adjusting of the mind-set of cities. For example, if they typically submitted a FR or reimbursement quarterly, we had to get them to re-think that habit and do it monthly. Or if some projects since the pandemic were spending less that their original budgets, we asked cities to consider reprogramming those funds. For example, youth afterschool program funded at $20k since pre-Covid, but never quite picked up again. The city convinced their City Council to approve moving funds into an active senior program.  </a:t>
            </a:r>
            <a:br>
              <a:rPr lang="en-US">
                <a:cs typeface="+mn-lt"/>
              </a:rPr>
            </a:br>
            <a:br>
              <a:rPr lang="en-US">
                <a:cs typeface="+mn-lt"/>
              </a:rPr>
            </a:br>
            <a:r>
              <a:rPr lang="en-US"/>
              <a:t>A next best practice is</a:t>
            </a:r>
            <a:endParaRPr lang="en-US">
              <a:cs typeface="Calibri"/>
            </a:endParaRPr>
          </a:p>
          <a:p>
            <a:pPr>
              <a:buFont typeface="Arial" panose="020B0604020202020204" pitchFamily="34" charset="0"/>
              <a:buChar char="•"/>
            </a:pPr>
            <a:r>
              <a:rPr lang="en-US" b="1"/>
              <a:t>In-Progress Monitoring:</a:t>
            </a:r>
            <a:br>
              <a:rPr lang="en-US" b="1">
                <a:cs typeface="+mn-lt"/>
              </a:rPr>
            </a:br>
            <a:br>
              <a:rPr lang="en-US" b="1">
                <a:cs typeface="+mn-lt"/>
              </a:rPr>
            </a:br>
            <a:r>
              <a:rPr lang="en-US" b="1"/>
              <a:t>This refers to the County’s annual financial and programmatic monitoring for compliance. The  monitoring results basically served as another resource for us to gather performance data and make assessments of how cities were spending. </a:t>
            </a:r>
            <a:br>
              <a:rPr lang="en-US" b="1">
                <a:cs typeface="+mn-lt"/>
              </a:rPr>
            </a:br>
            <a:br>
              <a:rPr lang="en-US" b="1">
                <a:cs typeface="+mn-lt"/>
              </a:rPr>
            </a:br>
            <a:br>
              <a:rPr lang="en-US" b="1">
                <a:cs typeface="+mn-lt"/>
              </a:rPr>
            </a:br>
            <a:br>
              <a:rPr lang="en-US" b="1">
                <a:cs typeface="+mn-lt"/>
              </a:rPr>
            </a:br>
            <a:r>
              <a:rPr lang="en-US" b="1"/>
              <a:t>And a final best practice would be building strong </a:t>
            </a:r>
            <a:endParaRPr lang="en-US"/>
          </a:p>
          <a:p>
            <a:pPr>
              <a:buFont typeface="Arial" panose="020B0604020202020204" pitchFamily="34" charset="0"/>
              <a:buChar char="•"/>
            </a:pPr>
            <a:r>
              <a:rPr lang="en-US" b="1"/>
              <a:t>Partnerships with Subrecipients</a:t>
            </a:r>
            <a:endParaRPr lang="en-US"/>
          </a:p>
          <a:p>
            <a:pPr>
              <a:buFont typeface="Arial" panose="020B0604020202020204" pitchFamily="34" charset="0"/>
              <a:buChar char="•"/>
            </a:pPr>
            <a:r>
              <a:rPr lang="en-US"/>
              <a:t>The County’s ability to meet the timeliness ratio is wholly dependent on the cities. As a contract manager, I leaned on my counterparts in the cities to get us to our goal. This required regular phone calls, check-in meetings, and emails containing performance data.  This was followed by even more communication to impart urgency to spend funds. </a:t>
            </a:r>
            <a:endParaRPr lang="en-US">
              <a:cs typeface="Calibri"/>
            </a:endParaRPr>
          </a:p>
          <a:p>
            <a:pPr>
              <a:buFont typeface="Arial" panose="020B0604020202020204" pitchFamily="34" charset="0"/>
              <a:buChar char="•"/>
            </a:pPr>
            <a:r>
              <a:rPr lang="en-US"/>
              <a:t>Ultimately, it was about tapping those connections with City staff that have been fostered over time.  </a:t>
            </a:r>
            <a:br>
              <a:rPr lang="en-US">
                <a:cs typeface="+mn-lt"/>
              </a:rPr>
            </a:br>
            <a:br>
              <a:rPr lang="en-US">
                <a:cs typeface="+mn-lt"/>
              </a:rPr>
            </a:br>
            <a:r>
              <a:rPr lang="en-US"/>
              <a:t> </a:t>
            </a:r>
            <a:br>
              <a:rPr lang="en-US">
                <a:cs typeface="+mn-lt"/>
              </a:rPr>
            </a:br>
            <a:br>
              <a:rPr lang="en-US">
                <a:cs typeface="+mn-lt"/>
              </a:rPr>
            </a:br>
            <a:r>
              <a:rPr lang="en-US"/>
              <a:t>Jo Ann will now share her perspective from the Management side. </a:t>
            </a:r>
            <a:endParaRPr lang="en-US">
              <a:cs typeface="Calibri"/>
            </a:endParaRPr>
          </a:p>
          <a:p>
            <a:pPr>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5"/>
          </p:nvPr>
        </p:nvSpPr>
        <p:spPr/>
        <p:txBody>
          <a:bodyPr/>
          <a:lstStyle/>
          <a:p>
            <a:fld id="{8D0F9230-BE50-4D24-A298-BFEC84FE7EC4}" type="slidenum">
              <a:rPr lang="en-US" smtClean="0"/>
              <a:t>7</a:t>
            </a:fld>
            <a:endParaRPr lang="en-US"/>
          </a:p>
        </p:txBody>
      </p:sp>
    </p:spTree>
    <p:extLst>
      <p:ext uri="{BB962C8B-B14F-4D97-AF65-F5344CB8AC3E}">
        <p14:creationId xmlns:p14="http://schemas.microsoft.com/office/powerpoint/2010/main" val="347379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MAY/JUNE: Conduct Internal Audit of Activities; Identify Low Yield Agencies &amp; Developed a Structured Work-Out Plan</a:t>
            </a:r>
          </a:p>
          <a:p>
            <a:pPr marL="228600" indent="-228600">
              <a:buAutoNum type="arabicPeriod"/>
            </a:pPr>
            <a:r>
              <a:rPr lang="en-US">
                <a:cs typeface="Calibri"/>
              </a:rPr>
              <a:t>AUG: Communicated the Vision &amp; Strategy to ALL. Met with Contract Managers to review the Cities WOP responses &amp; Discussed technical assistance strategies for  the WOP </a:t>
            </a:r>
          </a:p>
          <a:p>
            <a:pPr marL="228600" indent="-228600">
              <a:buAutoNum type="arabicPeriod"/>
            </a:pPr>
            <a:r>
              <a:rPr lang="en-US">
                <a:cs typeface="Calibri"/>
              </a:rPr>
              <a:t>SEP: Reviewed the QPR results and honed in on public facilities projects- its timelines and encouraged a change in mind set towards implementation and monthly drawdowns.  </a:t>
            </a:r>
          </a:p>
          <a:p>
            <a:pPr marL="228600" indent="-228600">
              <a:buAutoNum type="arabicPeriod"/>
            </a:pPr>
            <a:r>
              <a:rPr lang="en-US">
                <a:cs typeface="Calibri"/>
              </a:rPr>
              <a:t>DEC: Formal letters sent to City Managers, Exec Directors &amp; Department Heads which provided evidence of low performance &amp; expenditures Firm, No-nonsense level of expectation</a:t>
            </a:r>
          </a:p>
          <a:p>
            <a:pPr marL="228600" indent="-228600">
              <a:buAutoNum type="arabicPeriod"/>
            </a:pPr>
            <a:r>
              <a:rPr lang="en-US">
                <a:cs typeface="Calibri"/>
              </a:rPr>
              <a:t>JAN: Refining the initial analysis.  Review current and past trends  in submission of draws .Regain buy-in commitment</a:t>
            </a:r>
          </a:p>
          <a:p>
            <a:pPr marL="228600" indent="-228600">
              <a:buAutoNum type="arabicPeriod"/>
            </a:pPr>
            <a:r>
              <a:rPr lang="en-US">
                <a:cs typeface="Calibri"/>
              </a:rPr>
              <a:t>MAR: Monitor progress.  Maintain a positive outlook, recognize individual achievements, maintain the Team's goal in constant sight for the BIG PUSH </a:t>
            </a:r>
            <a:endParaRPr lang="en-US"/>
          </a:p>
          <a:p>
            <a:pPr marL="228600" indent="-228600">
              <a:buAutoNum type="arabicPeriod"/>
            </a:pPr>
            <a:r>
              <a:rPr lang="en-US">
                <a:cs typeface="Calibri"/>
              </a:rPr>
              <a:t>APR: Remind partners of their commitments, checked our systems for inactivity/pending funding requests &amp; DIGGING DEEP. </a:t>
            </a:r>
          </a:p>
          <a:p>
            <a:pPr marL="228600" indent="-228600">
              <a:buAutoNum type="arabicPeriod"/>
            </a:pPr>
            <a:endParaRPr lang="en-US">
              <a:cs typeface="Calibri"/>
            </a:endParaRPr>
          </a:p>
          <a:p>
            <a:endParaRPr lang="en-US">
              <a:cs typeface="Calibri"/>
            </a:endParaRPr>
          </a:p>
          <a:p>
            <a:r>
              <a:rPr lang="en-US"/>
              <a:t>Management </a:t>
            </a:r>
            <a:r>
              <a:rPr lang="en-US" err="1"/>
              <a:t>MindSet</a:t>
            </a:r>
            <a:r>
              <a:rPr lang="en-US"/>
              <a:t> -  None urgent April 2022</a:t>
            </a:r>
          </a:p>
          <a:p>
            <a:r>
              <a:rPr lang="en-US">
                <a:cs typeface="Calibri"/>
              </a:rPr>
              <a:t>Look at tools in our System and analyze info; assist staff to hone in on projects with low percentages. Look at each jurisdiction using tools;</a:t>
            </a:r>
          </a:p>
          <a:p>
            <a:pPr lvl="1"/>
            <a:r>
              <a:rPr lang="en-US">
                <a:cs typeface="Calibri"/>
              </a:rPr>
              <a:t>Example of tools – CSR (budget, timeframe, % of expenditure, HUD Code) - looking at these fields as a supervisor, looking at duration of project, then it should have expenditures. What's going on with project? Is it ready for FR; PS projects should expend funds quickly. Looking at projects with sizable budgets ($500k projects – where are they?). We started looking at this Aug/Sept after closeout and started strategizing</a:t>
            </a:r>
          </a:p>
          <a:p>
            <a:pPr lvl="1"/>
            <a:r>
              <a:rPr lang="en-US">
                <a:cs typeface="Calibri"/>
              </a:rPr>
              <a:t>Incentives for staff. Everyone knew goal and aim. </a:t>
            </a:r>
          </a:p>
          <a:p>
            <a:pPr lvl="1"/>
            <a:r>
              <a:rPr lang="en-US">
                <a:cs typeface="Calibri"/>
              </a:rPr>
              <a:t>Sending messages to staff. Often, consistent.</a:t>
            </a:r>
          </a:p>
          <a:p>
            <a:pPr lvl="1"/>
            <a:r>
              <a:rPr lang="en-US">
                <a:cs typeface="Calibri"/>
              </a:rPr>
              <a:t>As a supervisor, trying to balance it with staff so they could see info. Seeing report each month.</a:t>
            </a:r>
          </a:p>
          <a:p>
            <a:pPr lvl="1"/>
            <a:r>
              <a:rPr lang="en-US">
                <a:cs typeface="Calibri"/>
              </a:rPr>
              <a:t>Sent out monthly table with percentages of targets so everyone bought into it</a:t>
            </a:r>
          </a:p>
          <a:p>
            <a:pPr lvl="1"/>
            <a:r>
              <a:rPr lang="en-US">
                <a:cs typeface="Calibri"/>
              </a:rPr>
              <a:t>Jan – regrouped. What did the % mean in terms of dollars.</a:t>
            </a:r>
          </a:p>
          <a:p>
            <a:pPr lvl="1"/>
            <a:endParaRPr lang="en-US">
              <a:cs typeface="Calibri"/>
            </a:endParaRPr>
          </a:p>
          <a:p>
            <a:r>
              <a:rPr lang="en-US">
                <a:cs typeface="Calibri"/>
              </a:rPr>
              <a:t>Extra tool: QPR – checked quarterly. Each CM did overall review project-wise </a:t>
            </a:r>
            <a:r>
              <a:rPr lang="en-US" err="1">
                <a:cs typeface="Calibri"/>
              </a:rPr>
              <a:t>esp</a:t>
            </a:r>
            <a:r>
              <a:rPr lang="en-US">
                <a:cs typeface="Calibri"/>
              </a:rPr>
              <a:t> facilities improvements project. Where they are with timeline (explain QPR portal). CM's must approve each QPR.</a:t>
            </a:r>
          </a:p>
          <a:p>
            <a:r>
              <a:rPr lang="en-US">
                <a:cs typeface="Calibri"/>
              </a:rPr>
              <a:t>Early on July/Aug, we identified who did not meet timeliness test, notified them, and put them on workout plan. Submit plan by end of May. Info was collected. Fall meetings with cities (CDBG primary) and then supervisor. We knew our strategy with working on low performers</a:t>
            </a:r>
          </a:p>
          <a:p>
            <a:r>
              <a:rPr lang="en-US">
                <a:cs typeface="Calibri"/>
              </a:rPr>
              <a:t>Letters to city managers, community development directors</a:t>
            </a:r>
          </a:p>
          <a:p>
            <a:r>
              <a:rPr lang="en-US">
                <a:cs typeface="Calibri"/>
              </a:rPr>
              <a:t>Notified districts as to which cities did not respond with workout plan</a:t>
            </a:r>
          </a:p>
          <a:p>
            <a:endParaRPr lang="en-US">
              <a:cs typeface="Calibri"/>
            </a:endParaRPr>
          </a:p>
          <a:p>
            <a:r>
              <a:rPr lang="en-US">
                <a:cs typeface="Calibri"/>
              </a:rPr>
              <a:t>Jan/Feb - monthly CSRs were analyzed. Knowing the dollar target needed to be drawn; changed how we see goal from % to $. Pushing March deadline to submit. </a:t>
            </a:r>
          </a:p>
          <a:p>
            <a:r>
              <a:rPr lang="en-US">
                <a:cs typeface="Calibri"/>
              </a:rPr>
              <a:t>March – checking numbers weekly; met with Bell Gardens, South El Monte, Laverne, Santa Fe Springs, San Marino, So Pasadena, emphasis on going to cities/ formal visits with city manager, upper level </a:t>
            </a:r>
            <a:r>
              <a:rPr lang="en-US" err="1">
                <a:cs typeface="Calibri"/>
              </a:rPr>
              <a:t>mgmt</a:t>
            </a:r>
            <a:r>
              <a:rPr lang="en-US">
                <a:cs typeface="Calibri"/>
              </a:rPr>
              <a:t>, consultants</a:t>
            </a:r>
          </a:p>
          <a:p>
            <a:r>
              <a:rPr lang="en-US">
                <a:cs typeface="Calibri"/>
              </a:rPr>
              <a:t>Informing cities of the levers we could pull – recapture funds – in order to move funds into other projects like Shelter Partnership. Making cities realize there are consequences to not meeting timeliness </a:t>
            </a:r>
          </a:p>
          <a:p>
            <a:r>
              <a:rPr lang="en-US">
                <a:cs typeface="Calibri"/>
              </a:rPr>
              <a:t>Relying on our timely performers to come through.</a:t>
            </a:r>
          </a:p>
          <a:p>
            <a:endParaRPr lang="en-US">
              <a:cs typeface="Calibri"/>
            </a:endParaRPr>
          </a:p>
          <a:p>
            <a:r>
              <a:rPr lang="en-US"/>
              <a:t>Set out performance letters (April/May 2023) </a:t>
            </a:r>
            <a:r>
              <a:rPr lang="en-US" err="1"/>
              <a:t>Workoutplan</a:t>
            </a:r>
            <a:endParaRPr lang="en-US"/>
          </a:p>
          <a:p>
            <a:r>
              <a:rPr lang="en-US"/>
              <a:t>Evaluating Workout plan – review check in Sept 2023. </a:t>
            </a:r>
          </a:p>
          <a:p>
            <a:endParaRPr lang="en-US"/>
          </a:p>
          <a:p>
            <a:r>
              <a:rPr lang="en-US"/>
              <a:t>Cities Padding projects.</a:t>
            </a:r>
          </a:p>
          <a:p>
            <a:r>
              <a:rPr lang="en-US"/>
              <a:t>Reports Available ?   </a:t>
            </a:r>
          </a:p>
          <a:p>
            <a:r>
              <a:rPr lang="en-US"/>
              <a:t>Funding request ? Pending invoices</a:t>
            </a:r>
          </a:p>
          <a:p>
            <a:endParaRPr lang="en-US">
              <a:cs typeface="Calibri"/>
            </a:endParaRPr>
          </a:p>
          <a:p>
            <a:endParaRPr lang="en-US">
              <a:cs typeface="Calibri"/>
            </a:endParaRPr>
          </a:p>
          <a:p>
            <a:pPr lvl="1"/>
            <a:endParaRPr lang="en-US">
              <a:cs typeface="Calibri"/>
            </a:endParaRPr>
          </a:p>
          <a:p>
            <a:pPr marL="228600" indent="-228600">
              <a:buAutoNum type="arabicPeriod"/>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8D0F9230-BE50-4D24-A298-BFEC84FE7EC4}" type="slidenum">
              <a:rPr lang="en-US" smtClean="0"/>
              <a:t>8</a:t>
            </a:fld>
            <a:endParaRPr lang="en-US"/>
          </a:p>
        </p:txBody>
      </p:sp>
    </p:spTree>
    <p:extLst>
      <p:ext uri="{BB962C8B-B14F-4D97-AF65-F5344CB8AC3E}">
        <p14:creationId xmlns:p14="http://schemas.microsoft.com/office/powerpoint/2010/main" val="425726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cs typeface="Calibri"/>
              </a:rPr>
              <a:t>Requesting agencies to submit monthly vs bi-monthly, which was their routine</a:t>
            </a:r>
          </a:p>
          <a:p>
            <a:pPr marL="171450" indent="-171450">
              <a:buFont typeface="Arial" panose="020B0604020202020204" pitchFamily="34" charset="0"/>
              <a:buChar char="•"/>
            </a:pPr>
            <a:r>
              <a:rPr lang="en-US" sz="1200">
                <a:cs typeface="Calibri"/>
              </a:rPr>
              <a:t>Advance contract; did not requisition for several months. PACE – no FR since Dec.  $410,000 submission.</a:t>
            </a:r>
          </a:p>
          <a:p>
            <a:pPr marL="171450" indent="-171450">
              <a:buFont typeface="Arial" panose="020B0604020202020204" pitchFamily="34" charset="0"/>
              <a:buChar char="•"/>
            </a:pPr>
            <a:r>
              <a:rPr lang="en-US" sz="1200">
                <a:cs typeface="Calibri"/>
              </a:rPr>
              <a:t>Everyone look for $30k each (looked to agencies where we had good relationships).</a:t>
            </a:r>
          </a:p>
          <a:p>
            <a:pPr marL="171450" indent="-171450">
              <a:buFont typeface="Arial" panose="020B0604020202020204" pitchFamily="34" charset="0"/>
              <a:buChar char="•"/>
            </a:pPr>
            <a:r>
              <a:rPr lang="en-US" sz="1200">
                <a:cs typeface="Calibri"/>
              </a:rPr>
              <a:t>FAB colleagues knew to finish by 2PM. Coordinated.</a:t>
            </a:r>
          </a:p>
          <a:p>
            <a:pPr marL="171450" indent="-171450">
              <a:buFont typeface="Arial" panose="020B0604020202020204" pitchFamily="34" charset="0"/>
              <a:buChar char="•"/>
            </a:pPr>
            <a:r>
              <a:rPr lang="en-US" sz="1200">
                <a:cs typeface="Calibri"/>
              </a:rPr>
              <a:t>Last minute amendments to be able to submit FR. Maintained standards, no shortcuts, stay honest.</a:t>
            </a:r>
          </a:p>
          <a:p>
            <a:pPr marL="171450" indent="-171450">
              <a:buFont typeface="Arial" panose="020B0604020202020204" pitchFamily="34" charset="0"/>
              <a:buChar char="•"/>
            </a:pPr>
            <a:r>
              <a:rPr lang="en-US" sz="1200">
                <a:cs typeface="Calibri"/>
              </a:rPr>
              <a:t>Denied requests for public service waivers from some agencies; put funds in escrow accounts; encumbered funds that city wanted reimbursement for but was not yet paid</a:t>
            </a:r>
          </a:p>
          <a:p>
            <a:pPr marL="171450" indent="-171450">
              <a:buFont typeface="Arial" panose="020B0604020202020204" pitchFamily="34" charset="0"/>
              <a:buChar char="•"/>
            </a:pPr>
            <a:r>
              <a:rPr lang="en-US" sz="1100">
                <a:cs typeface="Calibri"/>
              </a:rPr>
              <a:t>Districts leveraged to encourage CBOs to meet timeliness requirement;</a:t>
            </a:r>
            <a:endParaRPr lang="en-US" sz="1200">
              <a:cs typeface="Calibri"/>
            </a:endParaRPr>
          </a:p>
          <a:p>
            <a:endParaRPr lang="en-US"/>
          </a:p>
        </p:txBody>
      </p:sp>
      <p:sp>
        <p:nvSpPr>
          <p:cNvPr id="4" name="Slide Number Placeholder 3"/>
          <p:cNvSpPr>
            <a:spLocks noGrp="1"/>
          </p:cNvSpPr>
          <p:nvPr>
            <p:ph type="sldNum" sz="quarter" idx="5"/>
          </p:nvPr>
        </p:nvSpPr>
        <p:spPr/>
        <p:txBody>
          <a:bodyPr/>
          <a:lstStyle/>
          <a:p>
            <a:fld id="{8D0F9230-BE50-4D24-A298-BFEC84FE7EC4}" type="slidenum">
              <a:rPr lang="en-US" smtClean="0"/>
              <a:t>9</a:t>
            </a:fld>
            <a:endParaRPr lang="en-US"/>
          </a:p>
        </p:txBody>
      </p:sp>
    </p:spTree>
    <p:extLst>
      <p:ext uri="{BB962C8B-B14F-4D97-AF65-F5344CB8AC3E}">
        <p14:creationId xmlns:p14="http://schemas.microsoft.com/office/powerpoint/2010/main" val="216250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Acknowledgment &amp; recognition of staff accomplishments– CMs, FAB</a:t>
            </a:r>
          </a:p>
          <a:p>
            <a:r>
              <a:rPr lang="en-US">
                <a:cs typeface="Calibri"/>
              </a:rPr>
              <a:t>Looking at Who didn't meet it; we don't want a repeat next March; taking inventory of who performed well and who did not</a:t>
            </a:r>
          </a:p>
          <a:p>
            <a:r>
              <a:rPr lang="en-US">
                <a:cs typeface="Calibri"/>
              </a:rPr>
              <a:t>Recommendations:  future funding thru district </a:t>
            </a:r>
          </a:p>
          <a:p>
            <a:endParaRPr lang="en-US"/>
          </a:p>
        </p:txBody>
      </p:sp>
      <p:sp>
        <p:nvSpPr>
          <p:cNvPr id="4" name="Slide Number Placeholder 3"/>
          <p:cNvSpPr>
            <a:spLocks noGrp="1"/>
          </p:cNvSpPr>
          <p:nvPr>
            <p:ph type="sldNum" sz="quarter" idx="5"/>
          </p:nvPr>
        </p:nvSpPr>
        <p:spPr/>
        <p:txBody>
          <a:bodyPr/>
          <a:lstStyle/>
          <a:p>
            <a:fld id="{8D0F9230-BE50-4D24-A298-BFEC84FE7EC4}" type="slidenum">
              <a:rPr lang="en-US" smtClean="0"/>
              <a:t>10</a:t>
            </a:fld>
            <a:endParaRPr lang="en-US"/>
          </a:p>
        </p:txBody>
      </p:sp>
    </p:spTree>
    <p:extLst>
      <p:ext uri="{BB962C8B-B14F-4D97-AF65-F5344CB8AC3E}">
        <p14:creationId xmlns:p14="http://schemas.microsoft.com/office/powerpoint/2010/main" val="408704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7E30-54CA-413A-A264-AEF948AF53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1A62D-1BB3-4A8A-868A-7E8B7AEE2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87ABC1-F6A9-4432-BE2B-C8D283A5A447}"/>
              </a:ext>
            </a:extLst>
          </p:cNvPr>
          <p:cNvSpPr>
            <a:spLocks noGrp="1"/>
          </p:cNvSpPr>
          <p:nvPr>
            <p:ph type="dt" sz="half" idx="10"/>
          </p:nvPr>
        </p:nvSpPr>
        <p:spPr/>
        <p:txBody>
          <a:bodyPr/>
          <a:lstStyle/>
          <a:p>
            <a:fld id="{93A2C72D-EDF4-4250-A073-FFC532B9770A}" type="datetimeFigureOut">
              <a:rPr lang="en-US" smtClean="0"/>
              <a:t>6/7/2024</a:t>
            </a:fld>
            <a:endParaRPr lang="en-US"/>
          </a:p>
        </p:txBody>
      </p:sp>
      <p:sp>
        <p:nvSpPr>
          <p:cNvPr id="5" name="Footer Placeholder 4">
            <a:extLst>
              <a:ext uri="{FF2B5EF4-FFF2-40B4-BE49-F238E27FC236}">
                <a16:creationId xmlns:a16="http://schemas.microsoft.com/office/drawing/2014/main" id="{402B0E60-9E36-4676-B033-988D7B297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CA8B9-8A87-4863-A1C9-ECBA3353D353}"/>
              </a:ext>
            </a:extLst>
          </p:cNvPr>
          <p:cNvSpPr>
            <a:spLocks noGrp="1"/>
          </p:cNvSpPr>
          <p:nvPr>
            <p:ph type="sldNum" sz="quarter" idx="12"/>
          </p:nvPr>
        </p:nvSpPr>
        <p:spPr/>
        <p:txBody>
          <a:bodyPr/>
          <a:lstStyle/>
          <a:p>
            <a:fld id="{E555FB51-A2E3-4891-B826-AA6A9DEBD933}" type="slidenum">
              <a:rPr lang="en-US" smtClean="0"/>
              <a:t>‹#›</a:t>
            </a:fld>
            <a:endParaRPr lang="en-US"/>
          </a:p>
        </p:txBody>
      </p:sp>
    </p:spTree>
    <p:extLst>
      <p:ext uri="{BB962C8B-B14F-4D97-AF65-F5344CB8AC3E}">
        <p14:creationId xmlns:p14="http://schemas.microsoft.com/office/powerpoint/2010/main" val="13357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30B2-0DDB-4023-9A22-AD4356AAD0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2C2E7C-4E00-4310-9883-EEA1E64133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38420-5988-48DE-A17D-DFF292E5A8F4}"/>
              </a:ext>
            </a:extLst>
          </p:cNvPr>
          <p:cNvSpPr>
            <a:spLocks noGrp="1"/>
          </p:cNvSpPr>
          <p:nvPr>
            <p:ph type="dt" sz="half" idx="10"/>
          </p:nvPr>
        </p:nvSpPr>
        <p:spPr/>
        <p:txBody>
          <a:bodyPr/>
          <a:lstStyle/>
          <a:p>
            <a:fld id="{93A2C72D-EDF4-4250-A073-FFC532B9770A}" type="datetimeFigureOut">
              <a:rPr lang="en-US" smtClean="0"/>
              <a:t>6/7/2024</a:t>
            </a:fld>
            <a:endParaRPr lang="en-US"/>
          </a:p>
        </p:txBody>
      </p:sp>
      <p:sp>
        <p:nvSpPr>
          <p:cNvPr id="5" name="Footer Placeholder 4">
            <a:extLst>
              <a:ext uri="{FF2B5EF4-FFF2-40B4-BE49-F238E27FC236}">
                <a16:creationId xmlns:a16="http://schemas.microsoft.com/office/drawing/2014/main" id="{59044385-F982-45C5-9E4E-54C23EA49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AAB17-BE36-45BC-94EF-CBF230B557AF}"/>
              </a:ext>
            </a:extLst>
          </p:cNvPr>
          <p:cNvSpPr>
            <a:spLocks noGrp="1"/>
          </p:cNvSpPr>
          <p:nvPr>
            <p:ph type="sldNum" sz="quarter" idx="12"/>
          </p:nvPr>
        </p:nvSpPr>
        <p:spPr/>
        <p:txBody>
          <a:bodyPr/>
          <a:lstStyle/>
          <a:p>
            <a:fld id="{E555FB51-A2E3-4891-B826-AA6A9DEBD933}" type="slidenum">
              <a:rPr lang="en-US" smtClean="0"/>
              <a:t>‹#›</a:t>
            </a:fld>
            <a:endParaRPr lang="en-US"/>
          </a:p>
        </p:txBody>
      </p:sp>
    </p:spTree>
    <p:extLst>
      <p:ext uri="{BB962C8B-B14F-4D97-AF65-F5344CB8AC3E}">
        <p14:creationId xmlns:p14="http://schemas.microsoft.com/office/powerpoint/2010/main" val="297197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3FBA24-2B15-4212-8E2A-24A9058161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20AC3-D95B-4757-98A6-0025F973A1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6955C-C930-4C14-9805-9D2688398BC4}"/>
              </a:ext>
            </a:extLst>
          </p:cNvPr>
          <p:cNvSpPr>
            <a:spLocks noGrp="1"/>
          </p:cNvSpPr>
          <p:nvPr>
            <p:ph type="dt" sz="half" idx="10"/>
          </p:nvPr>
        </p:nvSpPr>
        <p:spPr/>
        <p:txBody>
          <a:bodyPr/>
          <a:lstStyle/>
          <a:p>
            <a:fld id="{93A2C72D-EDF4-4250-A073-FFC532B9770A}" type="datetimeFigureOut">
              <a:rPr lang="en-US" smtClean="0"/>
              <a:t>6/7/2024</a:t>
            </a:fld>
            <a:endParaRPr lang="en-US"/>
          </a:p>
        </p:txBody>
      </p:sp>
      <p:sp>
        <p:nvSpPr>
          <p:cNvPr id="5" name="Footer Placeholder 4">
            <a:extLst>
              <a:ext uri="{FF2B5EF4-FFF2-40B4-BE49-F238E27FC236}">
                <a16:creationId xmlns:a16="http://schemas.microsoft.com/office/drawing/2014/main" id="{8945183A-C7EB-4122-93C9-ECDCD4FF2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C2262-0F05-48B0-B92B-3E0FAD313E5A}"/>
              </a:ext>
            </a:extLst>
          </p:cNvPr>
          <p:cNvSpPr>
            <a:spLocks noGrp="1"/>
          </p:cNvSpPr>
          <p:nvPr>
            <p:ph type="sldNum" sz="quarter" idx="12"/>
          </p:nvPr>
        </p:nvSpPr>
        <p:spPr/>
        <p:txBody>
          <a:bodyPr/>
          <a:lstStyle/>
          <a:p>
            <a:fld id="{E555FB51-A2E3-4891-B826-AA6A9DEBD933}" type="slidenum">
              <a:rPr lang="en-US" smtClean="0"/>
              <a:t>‹#›</a:t>
            </a:fld>
            <a:endParaRPr lang="en-US"/>
          </a:p>
        </p:txBody>
      </p:sp>
    </p:spTree>
    <p:extLst>
      <p:ext uri="{BB962C8B-B14F-4D97-AF65-F5344CB8AC3E}">
        <p14:creationId xmlns:p14="http://schemas.microsoft.com/office/powerpoint/2010/main" val="242155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3CA8-FD40-4C99-BC7B-90457A173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38B8BB-8F4A-42A7-B5BE-67397F1DC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F2D1F-DF28-46EB-8FEF-2F88F7E487DA}"/>
              </a:ext>
            </a:extLst>
          </p:cNvPr>
          <p:cNvSpPr>
            <a:spLocks noGrp="1"/>
          </p:cNvSpPr>
          <p:nvPr>
            <p:ph type="dt" sz="half" idx="10"/>
          </p:nvPr>
        </p:nvSpPr>
        <p:spPr/>
        <p:txBody>
          <a:bodyPr/>
          <a:lstStyle/>
          <a:p>
            <a:fld id="{93A2C72D-EDF4-4250-A073-FFC532B9770A}" type="datetimeFigureOut">
              <a:rPr lang="en-US" smtClean="0"/>
              <a:t>6/7/2024</a:t>
            </a:fld>
            <a:endParaRPr lang="en-US"/>
          </a:p>
        </p:txBody>
      </p:sp>
      <p:sp>
        <p:nvSpPr>
          <p:cNvPr id="5" name="Footer Placeholder 4">
            <a:extLst>
              <a:ext uri="{FF2B5EF4-FFF2-40B4-BE49-F238E27FC236}">
                <a16:creationId xmlns:a16="http://schemas.microsoft.com/office/drawing/2014/main" id="{A16B68EA-68E3-45D5-85EC-1ECB3E413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2567E-6D38-4308-9DBA-F052A39E25CD}"/>
              </a:ext>
            </a:extLst>
          </p:cNvPr>
          <p:cNvSpPr>
            <a:spLocks noGrp="1"/>
          </p:cNvSpPr>
          <p:nvPr>
            <p:ph type="sldNum" sz="quarter" idx="12"/>
          </p:nvPr>
        </p:nvSpPr>
        <p:spPr/>
        <p:txBody>
          <a:bodyPr/>
          <a:lstStyle/>
          <a:p>
            <a:fld id="{E555FB51-A2E3-4891-B826-AA6A9DEBD933}" type="slidenum">
              <a:rPr lang="en-US" smtClean="0"/>
              <a:t>‹#›</a:t>
            </a:fld>
            <a:endParaRPr lang="en-US"/>
          </a:p>
        </p:txBody>
      </p:sp>
    </p:spTree>
    <p:extLst>
      <p:ext uri="{BB962C8B-B14F-4D97-AF65-F5344CB8AC3E}">
        <p14:creationId xmlns:p14="http://schemas.microsoft.com/office/powerpoint/2010/main" val="22212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406A-D14E-46EF-B724-793B869D68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A5F399-5FA0-4CAD-AAFB-C2CD5D849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1C3BE8-2410-4CA8-B262-9BF19D25142C}"/>
              </a:ext>
            </a:extLst>
          </p:cNvPr>
          <p:cNvSpPr>
            <a:spLocks noGrp="1"/>
          </p:cNvSpPr>
          <p:nvPr>
            <p:ph type="dt" sz="half" idx="10"/>
          </p:nvPr>
        </p:nvSpPr>
        <p:spPr/>
        <p:txBody>
          <a:bodyPr/>
          <a:lstStyle/>
          <a:p>
            <a:fld id="{93A2C72D-EDF4-4250-A073-FFC532B9770A}" type="datetimeFigureOut">
              <a:rPr lang="en-US" smtClean="0"/>
              <a:t>6/7/2024</a:t>
            </a:fld>
            <a:endParaRPr lang="en-US"/>
          </a:p>
        </p:txBody>
      </p:sp>
      <p:sp>
        <p:nvSpPr>
          <p:cNvPr id="5" name="Footer Placeholder 4">
            <a:extLst>
              <a:ext uri="{FF2B5EF4-FFF2-40B4-BE49-F238E27FC236}">
                <a16:creationId xmlns:a16="http://schemas.microsoft.com/office/drawing/2014/main" id="{C7285477-61BE-4830-AAC1-14929B6A2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6A6A6-30C7-4140-B085-9EA879F9D695}"/>
              </a:ext>
            </a:extLst>
          </p:cNvPr>
          <p:cNvSpPr>
            <a:spLocks noGrp="1"/>
          </p:cNvSpPr>
          <p:nvPr>
            <p:ph type="sldNum" sz="quarter" idx="12"/>
          </p:nvPr>
        </p:nvSpPr>
        <p:spPr/>
        <p:txBody>
          <a:bodyPr/>
          <a:lstStyle/>
          <a:p>
            <a:fld id="{E555FB51-A2E3-4891-B826-AA6A9DEBD933}" type="slidenum">
              <a:rPr lang="en-US" smtClean="0"/>
              <a:t>‹#›</a:t>
            </a:fld>
            <a:endParaRPr lang="en-US"/>
          </a:p>
        </p:txBody>
      </p:sp>
    </p:spTree>
    <p:extLst>
      <p:ext uri="{BB962C8B-B14F-4D97-AF65-F5344CB8AC3E}">
        <p14:creationId xmlns:p14="http://schemas.microsoft.com/office/powerpoint/2010/main" val="336567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769A-9232-499C-8A59-BB5A2C596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FDAAE5-7C81-412E-936F-A618A941B9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6B5B83-2CF5-4A68-BEA7-CF689BB3E8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DEEA02-4710-4315-9283-6FF3AE42D12C}"/>
              </a:ext>
            </a:extLst>
          </p:cNvPr>
          <p:cNvSpPr>
            <a:spLocks noGrp="1"/>
          </p:cNvSpPr>
          <p:nvPr>
            <p:ph type="dt" sz="half" idx="10"/>
          </p:nvPr>
        </p:nvSpPr>
        <p:spPr/>
        <p:txBody>
          <a:bodyPr/>
          <a:lstStyle/>
          <a:p>
            <a:fld id="{93A2C72D-EDF4-4250-A073-FFC532B9770A}" type="datetimeFigureOut">
              <a:rPr lang="en-US" smtClean="0"/>
              <a:t>6/7/2024</a:t>
            </a:fld>
            <a:endParaRPr lang="en-US"/>
          </a:p>
        </p:txBody>
      </p:sp>
      <p:sp>
        <p:nvSpPr>
          <p:cNvPr id="6" name="Footer Placeholder 5">
            <a:extLst>
              <a:ext uri="{FF2B5EF4-FFF2-40B4-BE49-F238E27FC236}">
                <a16:creationId xmlns:a16="http://schemas.microsoft.com/office/drawing/2014/main" id="{97785FE2-DDE8-4662-975C-683E3CA50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0E309-34B7-4BAD-A7BE-634D79D84099}"/>
              </a:ext>
            </a:extLst>
          </p:cNvPr>
          <p:cNvSpPr>
            <a:spLocks noGrp="1"/>
          </p:cNvSpPr>
          <p:nvPr>
            <p:ph type="sldNum" sz="quarter" idx="12"/>
          </p:nvPr>
        </p:nvSpPr>
        <p:spPr/>
        <p:txBody>
          <a:bodyPr/>
          <a:lstStyle/>
          <a:p>
            <a:fld id="{E555FB51-A2E3-4891-B826-AA6A9DEBD933}" type="slidenum">
              <a:rPr lang="en-US" smtClean="0"/>
              <a:t>‹#›</a:t>
            </a:fld>
            <a:endParaRPr lang="en-US"/>
          </a:p>
        </p:txBody>
      </p:sp>
    </p:spTree>
    <p:extLst>
      <p:ext uri="{BB962C8B-B14F-4D97-AF65-F5344CB8AC3E}">
        <p14:creationId xmlns:p14="http://schemas.microsoft.com/office/powerpoint/2010/main" val="394250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725B-ADE4-4479-9194-208CB0C1EF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8C3D88-02A5-47E6-8B6D-2F2FFACC7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89DD59-A6AE-4309-BC03-8856755726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CC59BB-1F65-4811-BD90-B28F9219B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72D03A-7211-4DB5-A594-A30F11CA05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0115B2-5016-43CB-BF92-CDBF074EAAEC}"/>
              </a:ext>
            </a:extLst>
          </p:cNvPr>
          <p:cNvSpPr>
            <a:spLocks noGrp="1"/>
          </p:cNvSpPr>
          <p:nvPr>
            <p:ph type="dt" sz="half" idx="10"/>
          </p:nvPr>
        </p:nvSpPr>
        <p:spPr/>
        <p:txBody>
          <a:bodyPr/>
          <a:lstStyle/>
          <a:p>
            <a:fld id="{93A2C72D-EDF4-4250-A073-FFC532B9770A}" type="datetimeFigureOut">
              <a:rPr lang="en-US" smtClean="0"/>
              <a:t>6/7/2024</a:t>
            </a:fld>
            <a:endParaRPr lang="en-US"/>
          </a:p>
        </p:txBody>
      </p:sp>
      <p:sp>
        <p:nvSpPr>
          <p:cNvPr id="8" name="Footer Placeholder 7">
            <a:extLst>
              <a:ext uri="{FF2B5EF4-FFF2-40B4-BE49-F238E27FC236}">
                <a16:creationId xmlns:a16="http://schemas.microsoft.com/office/drawing/2014/main" id="{AAE62E50-A7DF-4775-9FC5-6E811EAF5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6FE7AD-E865-4064-806D-3DD0ED96260D}"/>
              </a:ext>
            </a:extLst>
          </p:cNvPr>
          <p:cNvSpPr>
            <a:spLocks noGrp="1"/>
          </p:cNvSpPr>
          <p:nvPr>
            <p:ph type="sldNum" sz="quarter" idx="12"/>
          </p:nvPr>
        </p:nvSpPr>
        <p:spPr/>
        <p:txBody>
          <a:bodyPr/>
          <a:lstStyle/>
          <a:p>
            <a:fld id="{E555FB51-A2E3-4891-B826-AA6A9DEBD933}" type="slidenum">
              <a:rPr lang="en-US" smtClean="0"/>
              <a:t>‹#›</a:t>
            </a:fld>
            <a:endParaRPr lang="en-US"/>
          </a:p>
        </p:txBody>
      </p:sp>
    </p:spTree>
    <p:extLst>
      <p:ext uri="{BB962C8B-B14F-4D97-AF65-F5344CB8AC3E}">
        <p14:creationId xmlns:p14="http://schemas.microsoft.com/office/powerpoint/2010/main" val="127674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465D-767F-4363-B839-CA5479C368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0BC9F-2F97-4042-A90D-A943205B66A5}"/>
              </a:ext>
            </a:extLst>
          </p:cNvPr>
          <p:cNvSpPr>
            <a:spLocks noGrp="1"/>
          </p:cNvSpPr>
          <p:nvPr>
            <p:ph type="dt" sz="half" idx="10"/>
          </p:nvPr>
        </p:nvSpPr>
        <p:spPr/>
        <p:txBody>
          <a:bodyPr/>
          <a:lstStyle/>
          <a:p>
            <a:fld id="{93A2C72D-EDF4-4250-A073-FFC532B9770A}" type="datetimeFigureOut">
              <a:rPr lang="en-US" smtClean="0"/>
              <a:t>6/7/2024</a:t>
            </a:fld>
            <a:endParaRPr lang="en-US"/>
          </a:p>
        </p:txBody>
      </p:sp>
      <p:sp>
        <p:nvSpPr>
          <p:cNvPr id="4" name="Footer Placeholder 3">
            <a:extLst>
              <a:ext uri="{FF2B5EF4-FFF2-40B4-BE49-F238E27FC236}">
                <a16:creationId xmlns:a16="http://schemas.microsoft.com/office/drawing/2014/main" id="{EB1E3DF0-7194-4D48-BABE-51072AC777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1C07C0-B1DB-48E0-BF92-E5FA1EA2BC4E}"/>
              </a:ext>
            </a:extLst>
          </p:cNvPr>
          <p:cNvSpPr>
            <a:spLocks noGrp="1"/>
          </p:cNvSpPr>
          <p:nvPr>
            <p:ph type="sldNum" sz="quarter" idx="12"/>
          </p:nvPr>
        </p:nvSpPr>
        <p:spPr/>
        <p:txBody>
          <a:bodyPr/>
          <a:lstStyle/>
          <a:p>
            <a:fld id="{E555FB51-A2E3-4891-B826-AA6A9DEBD933}" type="slidenum">
              <a:rPr lang="en-US" smtClean="0"/>
              <a:t>‹#›</a:t>
            </a:fld>
            <a:endParaRPr lang="en-US"/>
          </a:p>
        </p:txBody>
      </p:sp>
    </p:spTree>
    <p:extLst>
      <p:ext uri="{BB962C8B-B14F-4D97-AF65-F5344CB8AC3E}">
        <p14:creationId xmlns:p14="http://schemas.microsoft.com/office/powerpoint/2010/main" val="3052626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92090C-E35B-49C9-9926-809891AB595D}"/>
              </a:ext>
            </a:extLst>
          </p:cNvPr>
          <p:cNvSpPr>
            <a:spLocks noGrp="1"/>
          </p:cNvSpPr>
          <p:nvPr>
            <p:ph type="dt" sz="half" idx="10"/>
          </p:nvPr>
        </p:nvSpPr>
        <p:spPr/>
        <p:txBody>
          <a:bodyPr/>
          <a:lstStyle/>
          <a:p>
            <a:fld id="{93A2C72D-EDF4-4250-A073-FFC532B9770A}" type="datetimeFigureOut">
              <a:rPr lang="en-US" smtClean="0"/>
              <a:t>6/7/2024</a:t>
            </a:fld>
            <a:endParaRPr lang="en-US"/>
          </a:p>
        </p:txBody>
      </p:sp>
      <p:sp>
        <p:nvSpPr>
          <p:cNvPr id="3" name="Footer Placeholder 2">
            <a:extLst>
              <a:ext uri="{FF2B5EF4-FFF2-40B4-BE49-F238E27FC236}">
                <a16:creationId xmlns:a16="http://schemas.microsoft.com/office/drawing/2014/main" id="{1506B442-7E6A-499C-88D6-F751835CBC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9A6605-2C2A-46A5-A5A7-9F26BA315706}"/>
              </a:ext>
            </a:extLst>
          </p:cNvPr>
          <p:cNvSpPr>
            <a:spLocks noGrp="1"/>
          </p:cNvSpPr>
          <p:nvPr>
            <p:ph type="sldNum" sz="quarter" idx="12"/>
          </p:nvPr>
        </p:nvSpPr>
        <p:spPr/>
        <p:txBody>
          <a:bodyPr/>
          <a:lstStyle/>
          <a:p>
            <a:fld id="{E555FB51-A2E3-4891-B826-AA6A9DEBD933}" type="slidenum">
              <a:rPr lang="en-US" smtClean="0"/>
              <a:t>‹#›</a:t>
            </a:fld>
            <a:endParaRPr lang="en-US"/>
          </a:p>
        </p:txBody>
      </p:sp>
    </p:spTree>
    <p:extLst>
      <p:ext uri="{BB962C8B-B14F-4D97-AF65-F5344CB8AC3E}">
        <p14:creationId xmlns:p14="http://schemas.microsoft.com/office/powerpoint/2010/main" val="1437171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53B6-0349-48B5-9B80-9DD65B473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1A9C02-9C7E-4C8B-BF0F-6D2E4B1106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AC1AD8-E3C4-483F-A4AB-FC995A403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2D3BC3-561B-4866-8911-6EEDB04A123E}"/>
              </a:ext>
            </a:extLst>
          </p:cNvPr>
          <p:cNvSpPr>
            <a:spLocks noGrp="1"/>
          </p:cNvSpPr>
          <p:nvPr>
            <p:ph type="dt" sz="half" idx="10"/>
          </p:nvPr>
        </p:nvSpPr>
        <p:spPr/>
        <p:txBody>
          <a:bodyPr/>
          <a:lstStyle/>
          <a:p>
            <a:fld id="{93A2C72D-EDF4-4250-A073-FFC532B9770A}" type="datetimeFigureOut">
              <a:rPr lang="en-US" smtClean="0"/>
              <a:t>6/7/2024</a:t>
            </a:fld>
            <a:endParaRPr lang="en-US"/>
          </a:p>
        </p:txBody>
      </p:sp>
      <p:sp>
        <p:nvSpPr>
          <p:cNvPr id="6" name="Footer Placeholder 5">
            <a:extLst>
              <a:ext uri="{FF2B5EF4-FFF2-40B4-BE49-F238E27FC236}">
                <a16:creationId xmlns:a16="http://schemas.microsoft.com/office/drawing/2014/main" id="{453A5C0C-D546-4EA8-AF65-CE0F19D7A7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8B592-1BD8-4C01-AB53-49F7D49D43F2}"/>
              </a:ext>
            </a:extLst>
          </p:cNvPr>
          <p:cNvSpPr>
            <a:spLocks noGrp="1"/>
          </p:cNvSpPr>
          <p:nvPr>
            <p:ph type="sldNum" sz="quarter" idx="12"/>
          </p:nvPr>
        </p:nvSpPr>
        <p:spPr/>
        <p:txBody>
          <a:bodyPr/>
          <a:lstStyle/>
          <a:p>
            <a:fld id="{E555FB51-A2E3-4891-B826-AA6A9DEBD933}" type="slidenum">
              <a:rPr lang="en-US" smtClean="0"/>
              <a:t>‹#›</a:t>
            </a:fld>
            <a:endParaRPr lang="en-US"/>
          </a:p>
        </p:txBody>
      </p:sp>
    </p:spTree>
    <p:extLst>
      <p:ext uri="{BB962C8B-B14F-4D97-AF65-F5344CB8AC3E}">
        <p14:creationId xmlns:p14="http://schemas.microsoft.com/office/powerpoint/2010/main" val="19135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481F-5BB7-4560-BE48-AA9CD919A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A71327-06F8-450B-8ECB-24B56F8229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86294F-C883-433C-80F8-FF0E49A44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54635-9530-49D6-B115-8011CFB47560}"/>
              </a:ext>
            </a:extLst>
          </p:cNvPr>
          <p:cNvSpPr>
            <a:spLocks noGrp="1"/>
          </p:cNvSpPr>
          <p:nvPr>
            <p:ph type="dt" sz="half" idx="10"/>
          </p:nvPr>
        </p:nvSpPr>
        <p:spPr/>
        <p:txBody>
          <a:bodyPr/>
          <a:lstStyle/>
          <a:p>
            <a:fld id="{93A2C72D-EDF4-4250-A073-FFC532B9770A}" type="datetimeFigureOut">
              <a:rPr lang="en-US" smtClean="0"/>
              <a:t>6/7/2024</a:t>
            </a:fld>
            <a:endParaRPr lang="en-US"/>
          </a:p>
        </p:txBody>
      </p:sp>
      <p:sp>
        <p:nvSpPr>
          <p:cNvPr id="6" name="Footer Placeholder 5">
            <a:extLst>
              <a:ext uri="{FF2B5EF4-FFF2-40B4-BE49-F238E27FC236}">
                <a16:creationId xmlns:a16="http://schemas.microsoft.com/office/drawing/2014/main" id="{050D6036-2C9A-425E-8F55-F7565D514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13B736-7163-4771-8C9F-5E99135DBCA5}"/>
              </a:ext>
            </a:extLst>
          </p:cNvPr>
          <p:cNvSpPr>
            <a:spLocks noGrp="1"/>
          </p:cNvSpPr>
          <p:nvPr>
            <p:ph type="sldNum" sz="quarter" idx="12"/>
          </p:nvPr>
        </p:nvSpPr>
        <p:spPr/>
        <p:txBody>
          <a:bodyPr/>
          <a:lstStyle/>
          <a:p>
            <a:fld id="{E555FB51-A2E3-4891-B826-AA6A9DEBD933}" type="slidenum">
              <a:rPr lang="en-US" smtClean="0"/>
              <a:t>‹#›</a:t>
            </a:fld>
            <a:endParaRPr lang="en-US"/>
          </a:p>
        </p:txBody>
      </p:sp>
    </p:spTree>
    <p:extLst>
      <p:ext uri="{BB962C8B-B14F-4D97-AF65-F5344CB8AC3E}">
        <p14:creationId xmlns:p14="http://schemas.microsoft.com/office/powerpoint/2010/main" val="277002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522A3-0776-44DB-AD96-AC6283A410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BAE737-E38F-4F2F-8FC7-F10C12317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96370-3526-4E95-B78A-15941DC4C3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2C72D-EDF4-4250-A073-FFC532B9770A}" type="datetimeFigureOut">
              <a:rPr lang="en-US" smtClean="0"/>
              <a:t>6/7/2024</a:t>
            </a:fld>
            <a:endParaRPr lang="en-US"/>
          </a:p>
        </p:txBody>
      </p:sp>
      <p:sp>
        <p:nvSpPr>
          <p:cNvPr id="5" name="Footer Placeholder 4">
            <a:extLst>
              <a:ext uri="{FF2B5EF4-FFF2-40B4-BE49-F238E27FC236}">
                <a16:creationId xmlns:a16="http://schemas.microsoft.com/office/drawing/2014/main" id="{25271522-5067-4434-9205-3D428E3620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F3B5CB-4391-4B29-B9CF-8FDE53C6E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5FB51-A2E3-4891-B826-AA6A9DEBD933}" type="slidenum">
              <a:rPr lang="en-US" smtClean="0"/>
              <a:t>‹#›</a:t>
            </a:fld>
            <a:endParaRPr lang="en-US"/>
          </a:p>
        </p:txBody>
      </p:sp>
    </p:spTree>
    <p:extLst>
      <p:ext uri="{BB962C8B-B14F-4D97-AF65-F5344CB8AC3E}">
        <p14:creationId xmlns:p14="http://schemas.microsoft.com/office/powerpoint/2010/main" val="103817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mailto:JoAnn.Eros@lacda.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mailto:Vanessa.Estella@lacd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orange gradient&#10;&#10;Description automatically generated">
            <a:extLst>
              <a:ext uri="{FF2B5EF4-FFF2-40B4-BE49-F238E27FC236}">
                <a16:creationId xmlns:a16="http://schemas.microsoft.com/office/drawing/2014/main" id="{0D00A84F-3555-4F74-8265-F4C27303A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4" name="Rectangle 3">
            <a:extLst>
              <a:ext uri="{FF2B5EF4-FFF2-40B4-BE49-F238E27FC236}">
                <a16:creationId xmlns:a16="http://schemas.microsoft.com/office/drawing/2014/main" id="{A872D35D-D181-0679-B75B-71086631EF2B}"/>
              </a:ext>
            </a:extLst>
          </p:cNvPr>
          <p:cNvSpPr/>
          <p:nvPr/>
        </p:nvSpPr>
        <p:spPr>
          <a:xfrm>
            <a:off x="756592" y="754912"/>
            <a:ext cx="10684041" cy="61030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BC9D08-78F5-68FF-058A-C7EB86225FB3}"/>
              </a:ext>
            </a:extLst>
          </p:cNvPr>
          <p:cNvSpPr/>
          <p:nvPr/>
        </p:nvSpPr>
        <p:spPr>
          <a:xfrm>
            <a:off x="0" y="6103088"/>
            <a:ext cx="12192000" cy="7584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uilding with palm trees&#10;&#10;Description automatically generated">
            <a:extLst>
              <a:ext uri="{FF2B5EF4-FFF2-40B4-BE49-F238E27FC236}">
                <a16:creationId xmlns:a16="http://schemas.microsoft.com/office/drawing/2014/main" id="{38DBE99E-CBD3-1DF0-4B0E-B148046226DE}"/>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083899" y="1075170"/>
            <a:ext cx="10024201" cy="5027918"/>
          </a:xfrm>
          <a:prstGeom prst="rect">
            <a:avLst/>
          </a:prstGeom>
        </p:spPr>
      </p:pic>
      <p:sp>
        <p:nvSpPr>
          <p:cNvPr id="8" name="Rectangle 7">
            <a:extLst>
              <a:ext uri="{FF2B5EF4-FFF2-40B4-BE49-F238E27FC236}">
                <a16:creationId xmlns:a16="http://schemas.microsoft.com/office/drawing/2014/main" id="{D1D0F93E-C6A3-3F0E-7C89-F3A68900F8C4}"/>
              </a:ext>
            </a:extLst>
          </p:cNvPr>
          <p:cNvSpPr/>
          <p:nvPr/>
        </p:nvSpPr>
        <p:spPr>
          <a:xfrm>
            <a:off x="1083898" y="1071626"/>
            <a:ext cx="10024201" cy="5027918"/>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9" name="Title 1">
            <a:extLst>
              <a:ext uri="{FF2B5EF4-FFF2-40B4-BE49-F238E27FC236}">
                <a16:creationId xmlns:a16="http://schemas.microsoft.com/office/drawing/2014/main" id="{5126EDDB-0DA7-515F-B128-C841B5FB99C5}"/>
              </a:ext>
            </a:extLst>
          </p:cNvPr>
          <p:cNvSpPr txBox="1">
            <a:spLocks/>
          </p:cNvSpPr>
          <p:nvPr/>
        </p:nvSpPr>
        <p:spPr>
          <a:xfrm>
            <a:off x="783771" y="2886360"/>
            <a:ext cx="10613572" cy="13974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panose="020B0604020202020204" pitchFamily="34" charset="0"/>
                <a:cs typeface="Arial" panose="020B0604020202020204" pitchFamily="34" charset="0"/>
              </a:rPr>
              <a:t>Community Development Block Grant (CDBG) Best Practices Working with </a:t>
            </a:r>
          </a:p>
          <a:p>
            <a:pPr algn="ctr"/>
            <a:r>
              <a:rPr lang="en-US" sz="4000" b="1" dirty="0">
                <a:solidFill>
                  <a:schemeClr val="bg1"/>
                </a:solidFill>
                <a:latin typeface="Arial" panose="020B0604020202020204" pitchFamily="34" charset="0"/>
                <a:cs typeface="Arial" panose="020B0604020202020204" pitchFamily="34" charset="0"/>
              </a:rPr>
              <a:t>Other City/County Departments</a:t>
            </a:r>
            <a:endParaRPr lang="en-US" sz="4000" dirty="0">
              <a:solidFill>
                <a:schemeClr val="bg1"/>
              </a:solidFill>
              <a:latin typeface="Futura Hv BT" panose="020B0702020204020204" pitchFamily="34" charset="0"/>
            </a:endParaRPr>
          </a:p>
        </p:txBody>
      </p:sp>
      <p:sp>
        <p:nvSpPr>
          <p:cNvPr id="10" name="Subtitle 2">
            <a:extLst>
              <a:ext uri="{FF2B5EF4-FFF2-40B4-BE49-F238E27FC236}">
                <a16:creationId xmlns:a16="http://schemas.microsoft.com/office/drawing/2014/main" id="{06980EB6-9D64-AC4B-B7AA-71923139042A}"/>
              </a:ext>
            </a:extLst>
          </p:cNvPr>
          <p:cNvSpPr txBox="1">
            <a:spLocks/>
          </p:cNvSpPr>
          <p:nvPr/>
        </p:nvSpPr>
        <p:spPr>
          <a:xfrm>
            <a:off x="778326" y="4897237"/>
            <a:ext cx="10613572" cy="857381"/>
          </a:xfrm>
          <a:prstGeom prst="rect">
            <a:avLst/>
          </a:prstGeom>
        </p:spPr>
        <p:txBody>
          <a:bodyPr vert="horz" lIns="91440" tIns="45720" rIns="91440" bIns="45720" rtlCol="0">
            <a:normAutofit/>
          </a:bodyPr>
          <a:lstStyle>
            <a:lvl1pPr marL="0" indent="0" algn="ctr" defTabSz="914400" rtl="0" eaLnBrk="1" latinLnBrk="0" hangingPunct="1">
              <a:lnSpc>
                <a:spcPct val="105000"/>
              </a:lnSpc>
              <a:spcBef>
                <a:spcPts val="900"/>
              </a:spcBef>
              <a:buClr>
                <a:schemeClr val="accent5"/>
              </a:buClr>
              <a:buFont typeface="Avenir Next LT Pro" panose="020B05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105000"/>
              </a:lnSpc>
              <a:spcBef>
                <a:spcPts val="600"/>
              </a:spcBef>
              <a:buClr>
                <a:schemeClr val="accent5"/>
              </a:buClr>
              <a:buFont typeface="Avenir Next LT Pro" panose="020B05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600"/>
              </a:spcBef>
              <a:buFontTx/>
              <a:buNone/>
              <a:defRPr sz="1600" i="1" kern="1200">
                <a:solidFill>
                  <a:schemeClr val="tx1">
                    <a:lumMod val="75000"/>
                    <a:lumOff val="25000"/>
                  </a:schemeClr>
                </a:solidFill>
                <a:latin typeface="+mn-lt"/>
                <a:ea typeface="+mn-ea"/>
                <a:cs typeface="+mn-cs"/>
              </a:defRPr>
            </a:lvl4pPr>
            <a:lvl5pPr marL="1828800" indent="0" algn="ctr" defTabSz="914400" rtl="0" eaLnBrk="1" latinLnBrk="0" hangingPunct="1">
              <a:lnSpc>
                <a:spcPct val="105000"/>
              </a:lnSpc>
              <a:spcBef>
                <a:spcPts val="600"/>
              </a:spcBef>
              <a:buClr>
                <a:schemeClr val="accent5"/>
              </a:buClr>
              <a:buFont typeface="Avenir Next LT Pro" panose="020B05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chemeClr val="bg1"/>
                </a:solidFill>
                <a:latin typeface="Arial" panose="020B0604020202020204" pitchFamily="34" charset="0"/>
                <a:cs typeface="Arial" panose="020B0604020202020204" pitchFamily="34" charset="0"/>
              </a:rPr>
              <a:t>National Community Development Association 55</a:t>
            </a:r>
            <a:r>
              <a:rPr lang="en-US" sz="2000" b="1" baseline="30000" dirty="0">
                <a:solidFill>
                  <a:schemeClr val="bg1"/>
                </a:solidFill>
                <a:latin typeface="Arial" panose="020B0604020202020204" pitchFamily="34" charset="0"/>
                <a:cs typeface="Arial" panose="020B0604020202020204" pitchFamily="34" charset="0"/>
              </a:rPr>
              <a:t>th</a:t>
            </a:r>
            <a:r>
              <a:rPr lang="en-US" sz="2000" b="1" dirty="0">
                <a:solidFill>
                  <a:schemeClr val="bg1"/>
                </a:solidFill>
                <a:latin typeface="Arial" panose="020B0604020202020204" pitchFamily="34" charset="0"/>
                <a:cs typeface="Arial" panose="020B0604020202020204" pitchFamily="34" charset="0"/>
              </a:rPr>
              <a:t> Annual Conference </a:t>
            </a:r>
          </a:p>
          <a:p>
            <a:r>
              <a:rPr lang="en-US" sz="2000" b="1" dirty="0">
                <a:solidFill>
                  <a:schemeClr val="bg1"/>
                </a:solidFill>
                <a:latin typeface="Arial" panose="020B0604020202020204" pitchFamily="34" charset="0"/>
                <a:cs typeface="Arial" panose="020B0604020202020204" pitchFamily="34" charset="0"/>
              </a:rPr>
              <a:t>Cambridge, MA</a:t>
            </a:r>
          </a:p>
        </p:txBody>
      </p:sp>
      <p:pic>
        <p:nvPicPr>
          <p:cNvPr id="11" name="Picture 10" descr="A black and white logo&#10;&#10;Description automatically generated">
            <a:extLst>
              <a:ext uri="{FF2B5EF4-FFF2-40B4-BE49-F238E27FC236}">
                <a16:creationId xmlns:a16="http://schemas.microsoft.com/office/drawing/2014/main" id="{2F7EDF79-72EA-38E0-C285-79C0BCE35D1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69450" y="1281511"/>
            <a:ext cx="1831325" cy="1453885"/>
          </a:xfrm>
          <a:prstGeom prst="rect">
            <a:avLst/>
          </a:prstGeom>
        </p:spPr>
      </p:pic>
      <p:sp>
        <p:nvSpPr>
          <p:cNvPr id="12" name="Subtitle 2">
            <a:extLst>
              <a:ext uri="{FF2B5EF4-FFF2-40B4-BE49-F238E27FC236}">
                <a16:creationId xmlns:a16="http://schemas.microsoft.com/office/drawing/2014/main" id="{FA75D5EB-14B1-F93C-A6E6-E23D490B57BD}"/>
              </a:ext>
            </a:extLst>
          </p:cNvPr>
          <p:cNvSpPr txBox="1">
            <a:spLocks/>
          </p:cNvSpPr>
          <p:nvPr/>
        </p:nvSpPr>
        <p:spPr>
          <a:xfrm>
            <a:off x="10298539" y="6270171"/>
            <a:ext cx="1893461" cy="587829"/>
          </a:xfrm>
          <a:prstGeom prst="rect">
            <a:avLst/>
          </a:prstGeom>
        </p:spPr>
        <p:txBody>
          <a:bodyPr vert="horz" lIns="91440" tIns="45720" rIns="91440" bIns="45720" rtlCol="0">
            <a:normAutofit/>
          </a:bodyPr>
          <a:lstStyle>
            <a:lvl1pPr marL="0" indent="0" algn="ctr" defTabSz="914400" rtl="0" eaLnBrk="1" latinLnBrk="0" hangingPunct="1">
              <a:lnSpc>
                <a:spcPct val="105000"/>
              </a:lnSpc>
              <a:spcBef>
                <a:spcPts val="900"/>
              </a:spcBef>
              <a:buClr>
                <a:schemeClr val="accent5"/>
              </a:buClr>
              <a:buFont typeface="Avenir Next LT Pro" panose="020B05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105000"/>
              </a:lnSpc>
              <a:spcBef>
                <a:spcPts val="600"/>
              </a:spcBef>
              <a:buClr>
                <a:schemeClr val="accent5"/>
              </a:buClr>
              <a:buFont typeface="Avenir Next LT Pro" panose="020B05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600"/>
              </a:spcBef>
              <a:buFontTx/>
              <a:buNone/>
              <a:defRPr sz="1600" i="1" kern="1200">
                <a:solidFill>
                  <a:schemeClr val="tx1">
                    <a:lumMod val="75000"/>
                    <a:lumOff val="25000"/>
                  </a:schemeClr>
                </a:solidFill>
                <a:latin typeface="+mn-lt"/>
                <a:ea typeface="+mn-ea"/>
                <a:cs typeface="+mn-cs"/>
              </a:defRPr>
            </a:lvl4pPr>
            <a:lvl5pPr marL="1828800" indent="0" algn="ctr" defTabSz="914400" rtl="0" eaLnBrk="1" latinLnBrk="0" hangingPunct="1">
              <a:lnSpc>
                <a:spcPct val="105000"/>
              </a:lnSpc>
              <a:spcBef>
                <a:spcPts val="600"/>
              </a:spcBef>
              <a:buClr>
                <a:schemeClr val="accent5"/>
              </a:buClr>
              <a:buFont typeface="Avenir Next LT Pro" panose="020B05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June 12, 2024</a:t>
            </a:r>
          </a:p>
        </p:txBody>
      </p:sp>
    </p:spTree>
    <p:extLst>
      <p:ext uri="{BB962C8B-B14F-4D97-AF65-F5344CB8AC3E}">
        <p14:creationId xmlns:p14="http://schemas.microsoft.com/office/powerpoint/2010/main" val="3817228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blue and orange gradient&#10;&#10;Description automatically generated">
            <a:extLst>
              <a:ext uri="{FF2B5EF4-FFF2-40B4-BE49-F238E27FC236}">
                <a16:creationId xmlns:a16="http://schemas.microsoft.com/office/drawing/2014/main" id="{671D80B0-A2B9-8DFE-F9FB-771A413ED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5168348"/>
          </a:xfrm>
          <a:prstGeom prst="rect">
            <a:avLst/>
          </a:prstGeom>
        </p:spPr>
      </p:pic>
      <p:sp>
        <p:nvSpPr>
          <p:cNvPr id="10" name="Rectangle 9">
            <a:extLst>
              <a:ext uri="{FF2B5EF4-FFF2-40B4-BE49-F238E27FC236}">
                <a16:creationId xmlns:a16="http://schemas.microsoft.com/office/drawing/2014/main" id="{2EC30B25-9624-D75F-A337-9F4010275DCC}"/>
              </a:ext>
            </a:extLst>
          </p:cNvPr>
          <p:cNvSpPr/>
          <p:nvPr/>
        </p:nvSpPr>
        <p:spPr>
          <a:xfrm>
            <a:off x="520146" y="496956"/>
            <a:ext cx="11151705" cy="537706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B55C1BD9-DB76-8280-43D2-1563821BEB92}"/>
              </a:ext>
            </a:extLst>
          </p:cNvPr>
          <p:cNvGraphicFramePr>
            <a:graphicFrameLocks/>
          </p:cNvGraphicFramePr>
          <p:nvPr>
            <p:extLst>
              <p:ext uri="{D42A27DB-BD31-4B8C-83A1-F6EECF244321}">
                <p14:modId xmlns:p14="http://schemas.microsoft.com/office/powerpoint/2010/main" val="2907113391"/>
              </p:ext>
            </p:extLst>
          </p:nvPr>
        </p:nvGraphicFramePr>
        <p:xfrm>
          <a:off x="658367" y="643467"/>
          <a:ext cx="10890165" cy="5111158"/>
        </p:xfrm>
        <a:graphic>
          <a:graphicData uri="http://schemas.openxmlformats.org/drawingml/2006/chart">
            <c:chart xmlns:c="http://schemas.openxmlformats.org/drawingml/2006/chart" xmlns:r="http://schemas.openxmlformats.org/officeDocument/2006/relationships" r:id="rId4"/>
          </a:graphicData>
        </a:graphic>
      </p:graphicFrame>
      <p:sp>
        <p:nvSpPr>
          <p:cNvPr id="7" name="Star: 5 Points 6">
            <a:extLst>
              <a:ext uri="{FF2B5EF4-FFF2-40B4-BE49-F238E27FC236}">
                <a16:creationId xmlns:a16="http://schemas.microsoft.com/office/drawing/2014/main" id="{5DE8D24D-BA81-F071-45CE-0193481943B3}"/>
              </a:ext>
            </a:extLst>
          </p:cNvPr>
          <p:cNvSpPr/>
          <p:nvPr/>
        </p:nvSpPr>
        <p:spPr>
          <a:xfrm>
            <a:off x="6760036" y="1981195"/>
            <a:ext cx="1828799" cy="1502228"/>
          </a:xfrm>
          <a:prstGeom prst="star5">
            <a:avLst/>
          </a:prstGeom>
          <a:solidFill>
            <a:srgbClr val="FFFF00"/>
          </a:solid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1"/>
                </a:solidFill>
              </a:rPr>
              <a:t>1.47</a:t>
            </a:r>
          </a:p>
        </p:txBody>
      </p:sp>
      <p:pic>
        <p:nvPicPr>
          <p:cNvPr id="4" name="Picture 3" descr="A blue and orange gradient&#10;&#10;Description automatically generated">
            <a:extLst>
              <a:ext uri="{FF2B5EF4-FFF2-40B4-BE49-F238E27FC236}">
                <a16:creationId xmlns:a16="http://schemas.microsoft.com/office/drawing/2014/main" id="{FDA4E0BA-584F-7785-6914-F5E9DF9F0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47" y="6223414"/>
            <a:ext cx="11151705" cy="336411"/>
          </a:xfrm>
          <a:prstGeom prst="rect">
            <a:avLst/>
          </a:prstGeom>
        </p:spPr>
      </p:pic>
    </p:spTree>
    <p:extLst>
      <p:ext uri="{BB962C8B-B14F-4D97-AF65-F5344CB8AC3E}">
        <p14:creationId xmlns:p14="http://schemas.microsoft.com/office/powerpoint/2010/main" val="116968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00065 -0.09977 L -0.47917 -0.16783 " pathEditMode="relative" rAng="0" ptsTypes="AA">
                                      <p:cBhvr>
                                        <p:cTn id="6" dur="500" fill="hold"/>
                                        <p:tgtEl>
                                          <p:spTgt spid="5"/>
                                        </p:tgtEl>
                                        <p:attrNameLst>
                                          <p:attrName>ppt_x</p:attrName>
                                          <p:attrName>ppt_y</p:attrName>
                                        </p:attrNameLst>
                                      </p:cBhvr>
                                      <p:rCtr x="-23932" y="-3403"/>
                                    </p:animMotion>
                                  </p:childTnLst>
                                </p:cTn>
                              </p:par>
                              <p:par>
                                <p:cTn id="7" presetID="6" presetClass="emph" presetSubtype="0" fill="hold" grpId="1" nodeType="withEffect">
                                  <p:stCondLst>
                                    <p:cond delay="0"/>
                                  </p:stCondLst>
                                  <p:childTnLst>
                                    <p:animScale>
                                      <p:cBhvr>
                                        <p:cTn id="8" dur="1000" fill="hold"/>
                                        <p:tgtEl>
                                          <p:spTgt spid="5"/>
                                        </p:tgtEl>
                                      </p:cBhvr>
                                      <p:by x="150000" y="150000"/>
                                    </p:animScale>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orange gradient&#10;&#10;Description automatically generated">
            <a:extLst>
              <a:ext uri="{FF2B5EF4-FFF2-40B4-BE49-F238E27FC236}">
                <a16:creationId xmlns:a16="http://schemas.microsoft.com/office/drawing/2014/main" id="{671D80B0-A2B9-8DFE-F9FB-771A413ED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5168348"/>
          </a:xfrm>
          <a:prstGeom prst="rect">
            <a:avLst/>
          </a:prstGeom>
        </p:spPr>
      </p:pic>
      <p:pic>
        <p:nvPicPr>
          <p:cNvPr id="4" name="Picture 3" descr="A blue and orange gradient&#10;&#10;Description automatically generated">
            <a:extLst>
              <a:ext uri="{FF2B5EF4-FFF2-40B4-BE49-F238E27FC236}">
                <a16:creationId xmlns:a16="http://schemas.microsoft.com/office/drawing/2014/main" id="{FDA4E0BA-584F-7785-6914-F5E9DF9F0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47" y="6241775"/>
            <a:ext cx="11151705" cy="336411"/>
          </a:xfrm>
          <a:prstGeom prst="rect">
            <a:avLst/>
          </a:prstGeom>
        </p:spPr>
      </p:pic>
      <p:sp>
        <p:nvSpPr>
          <p:cNvPr id="10" name="Rectangle 9">
            <a:extLst>
              <a:ext uri="{FF2B5EF4-FFF2-40B4-BE49-F238E27FC236}">
                <a16:creationId xmlns:a16="http://schemas.microsoft.com/office/drawing/2014/main" id="{2EC30B25-9624-D75F-A337-9F4010275DCC}"/>
              </a:ext>
            </a:extLst>
          </p:cNvPr>
          <p:cNvSpPr/>
          <p:nvPr/>
        </p:nvSpPr>
        <p:spPr>
          <a:xfrm>
            <a:off x="520146" y="496956"/>
            <a:ext cx="11151705" cy="537706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elay 4">
            <a:extLst>
              <a:ext uri="{FF2B5EF4-FFF2-40B4-BE49-F238E27FC236}">
                <a16:creationId xmlns:a16="http://schemas.microsoft.com/office/drawing/2014/main" id="{9A424EF3-5F82-FFAC-FF2C-8BDF9ABD82BD}"/>
              </a:ext>
            </a:extLst>
          </p:cNvPr>
          <p:cNvSpPr/>
          <p:nvPr/>
        </p:nvSpPr>
        <p:spPr>
          <a:xfrm rot="5400000">
            <a:off x="2225126" y="4797919"/>
            <a:ext cx="361950" cy="752475"/>
          </a:xfrm>
          <a:prstGeom prst="flowChartDelay">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Rounded Corners 5">
            <a:extLst>
              <a:ext uri="{FF2B5EF4-FFF2-40B4-BE49-F238E27FC236}">
                <a16:creationId xmlns:a16="http://schemas.microsoft.com/office/drawing/2014/main" id="{5FC602CF-D547-EB8B-FE17-5DF0FACB33FB}"/>
              </a:ext>
            </a:extLst>
          </p:cNvPr>
          <p:cNvSpPr/>
          <p:nvPr/>
        </p:nvSpPr>
        <p:spPr>
          <a:xfrm>
            <a:off x="1912898" y="4779629"/>
            <a:ext cx="962025" cy="180975"/>
          </a:xfrm>
          <a:prstGeom prst="round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Rounded Corners 6">
            <a:extLst>
              <a:ext uri="{FF2B5EF4-FFF2-40B4-BE49-F238E27FC236}">
                <a16:creationId xmlns:a16="http://schemas.microsoft.com/office/drawing/2014/main" id="{D9A85E5E-8F16-7445-2EDE-B481C9851BA8}"/>
              </a:ext>
            </a:extLst>
          </p:cNvPr>
          <p:cNvSpPr/>
          <p:nvPr/>
        </p:nvSpPr>
        <p:spPr>
          <a:xfrm>
            <a:off x="1835391" y="4578269"/>
            <a:ext cx="1109949" cy="180975"/>
          </a:xfrm>
          <a:prstGeom prst="round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9B19A8C4-2D7C-6961-AB17-14DFCFE7C186}"/>
              </a:ext>
            </a:extLst>
          </p:cNvPr>
          <p:cNvSpPr/>
          <p:nvPr/>
        </p:nvSpPr>
        <p:spPr>
          <a:xfrm>
            <a:off x="1316902" y="1548936"/>
            <a:ext cx="2152088" cy="603504"/>
          </a:xfrm>
          <a:custGeom>
            <a:avLst/>
            <a:gdLst>
              <a:gd name="connsiteX0" fmla="*/ 1032896 w 2152088"/>
              <a:gd name="connsiteY0" fmla="*/ 0 h 603504"/>
              <a:gd name="connsiteX1" fmla="*/ 1109197 w 2152088"/>
              <a:gd name="connsiteY1" fmla="*/ 0 h 603504"/>
              <a:gd name="connsiteX2" fmla="*/ 1192530 w 2152088"/>
              <a:gd name="connsiteY2" fmla="*/ 4034 h 603504"/>
              <a:gd name="connsiteX3" fmla="*/ 1966521 w 2152088"/>
              <a:gd name="connsiteY3" fmla="*/ 368232 h 603504"/>
              <a:gd name="connsiteX4" fmla="*/ 1966520 w 2152088"/>
              <a:gd name="connsiteY4" fmla="*/ 368233 h 603504"/>
              <a:gd name="connsiteX5" fmla="*/ 2129761 w 2152088"/>
              <a:gd name="connsiteY5" fmla="*/ 566217 h 603504"/>
              <a:gd name="connsiteX6" fmla="*/ 2152088 w 2152088"/>
              <a:gd name="connsiteY6" fmla="*/ 603504 h 603504"/>
              <a:gd name="connsiteX7" fmla="*/ 0 w 2152088"/>
              <a:gd name="connsiteY7" fmla="*/ 603504 h 603504"/>
              <a:gd name="connsiteX8" fmla="*/ 22575 w 2152088"/>
              <a:gd name="connsiteY8" fmla="*/ 564787 h 603504"/>
              <a:gd name="connsiteX9" fmla="*/ 182611 w 2152088"/>
              <a:gd name="connsiteY9" fmla="*/ 367021 h 603504"/>
              <a:gd name="connsiteX10" fmla="*/ 950711 w 2152088"/>
              <a:gd name="connsiteY10" fmla="*/ 3870 h 60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2088" h="603504">
                <a:moveTo>
                  <a:pt x="1032896" y="0"/>
                </a:moveTo>
                <a:lnTo>
                  <a:pt x="1109197" y="0"/>
                </a:lnTo>
                <a:lnTo>
                  <a:pt x="1192530" y="4034"/>
                </a:lnTo>
                <a:cubicBezTo>
                  <a:pt x="1474173" y="31163"/>
                  <a:pt x="1749257" y="152575"/>
                  <a:pt x="1966521" y="368232"/>
                </a:cubicBezTo>
                <a:lnTo>
                  <a:pt x="1966520" y="368233"/>
                </a:lnTo>
                <a:cubicBezTo>
                  <a:pt x="2028595" y="429849"/>
                  <a:pt x="2083012" y="496243"/>
                  <a:pt x="2129761" y="566217"/>
                </a:cubicBezTo>
                <a:lnTo>
                  <a:pt x="2152088" y="603504"/>
                </a:lnTo>
                <a:lnTo>
                  <a:pt x="0" y="603504"/>
                </a:lnTo>
                <a:lnTo>
                  <a:pt x="22575" y="564787"/>
                </a:lnTo>
                <a:cubicBezTo>
                  <a:pt x="68191" y="494874"/>
                  <a:pt x="121533" y="428554"/>
                  <a:pt x="182611" y="367021"/>
                </a:cubicBezTo>
                <a:cubicBezTo>
                  <a:pt x="396384" y="151657"/>
                  <a:pt x="669504" y="30618"/>
                  <a:pt x="950711" y="3870"/>
                </a:cubicBezTo>
                <a:close/>
              </a:path>
            </a:pathLst>
          </a:custGeom>
          <a:solidFill>
            <a:srgbClr val="1828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dirty="0">
                <a:solidFill>
                  <a:schemeClr val="bg1"/>
                </a:solidFill>
              </a:rPr>
              <a:t>1</a:t>
            </a:r>
          </a:p>
        </p:txBody>
      </p:sp>
      <p:sp>
        <p:nvSpPr>
          <p:cNvPr id="9" name="Freeform: Shape 8">
            <a:extLst>
              <a:ext uri="{FF2B5EF4-FFF2-40B4-BE49-F238E27FC236}">
                <a16:creationId xmlns:a16="http://schemas.microsoft.com/office/drawing/2014/main" id="{6263CF0F-11AB-B238-583D-2EF2A12E93F2}"/>
              </a:ext>
            </a:extLst>
          </p:cNvPr>
          <p:cNvSpPr/>
          <p:nvPr/>
        </p:nvSpPr>
        <p:spPr>
          <a:xfrm>
            <a:off x="1136589" y="2152440"/>
            <a:ext cx="2517505" cy="603504"/>
          </a:xfrm>
          <a:custGeom>
            <a:avLst/>
            <a:gdLst>
              <a:gd name="connsiteX0" fmla="*/ 179232 w 2517505"/>
              <a:gd name="connsiteY0" fmla="*/ 0 h 603504"/>
              <a:gd name="connsiteX1" fmla="*/ 2327718 w 2517505"/>
              <a:gd name="connsiteY1" fmla="*/ 0 h 603504"/>
              <a:gd name="connsiteX2" fmla="*/ 2371587 w 2517505"/>
              <a:gd name="connsiteY2" fmla="*/ 73260 h 603504"/>
              <a:gd name="connsiteX3" fmla="*/ 2513905 w 2517505"/>
              <a:gd name="connsiteY3" fmla="*/ 539044 h 603504"/>
              <a:gd name="connsiteX4" fmla="*/ 2517505 w 2517505"/>
              <a:gd name="connsiteY4" fmla="*/ 603504 h 603504"/>
              <a:gd name="connsiteX5" fmla="*/ 0 w 2517505"/>
              <a:gd name="connsiteY5" fmla="*/ 603504 h 603504"/>
              <a:gd name="connsiteX6" fmla="*/ 2623 w 2517505"/>
              <a:gd name="connsiteY6" fmla="*/ 537338 h 603504"/>
              <a:gd name="connsiteX7" fmla="*/ 137399 w 2517505"/>
              <a:gd name="connsiteY7" fmla="*/ 71743 h 60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505" h="603504">
                <a:moveTo>
                  <a:pt x="179232" y="0"/>
                </a:moveTo>
                <a:lnTo>
                  <a:pt x="2327718" y="0"/>
                </a:lnTo>
                <a:lnTo>
                  <a:pt x="2371587" y="73260"/>
                </a:lnTo>
                <a:cubicBezTo>
                  <a:pt x="2449744" y="219775"/>
                  <a:pt x="2497209" y="378224"/>
                  <a:pt x="2513905" y="539044"/>
                </a:cubicBezTo>
                <a:lnTo>
                  <a:pt x="2517505" y="603504"/>
                </a:lnTo>
                <a:lnTo>
                  <a:pt x="0" y="603504"/>
                </a:lnTo>
                <a:lnTo>
                  <a:pt x="2623" y="537338"/>
                </a:lnTo>
                <a:cubicBezTo>
                  <a:pt x="16715" y="376540"/>
                  <a:pt x="61615" y="218153"/>
                  <a:pt x="137399" y="71743"/>
                </a:cubicBezTo>
                <a:close/>
              </a:path>
            </a:pathLst>
          </a:custGeom>
          <a:solidFill>
            <a:srgbClr val="27428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dirty="0">
                <a:solidFill>
                  <a:schemeClr val="bg1"/>
                </a:solidFill>
              </a:rPr>
              <a:t>2</a:t>
            </a:r>
          </a:p>
        </p:txBody>
      </p:sp>
      <p:sp>
        <p:nvSpPr>
          <p:cNvPr id="11" name="Freeform: Shape 10">
            <a:extLst>
              <a:ext uri="{FF2B5EF4-FFF2-40B4-BE49-F238E27FC236}">
                <a16:creationId xmlns:a16="http://schemas.microsoft.com/office/drawing/2014/main" id="{A575A5B6-C01A-6D73-49C3-766913832330}"/>
              </a:ext>
            </a:extLst>
          </p:cNvPr>
          <p:cNvSpPr/>
          <p:nvPr/>
        </p:nvSpPr>
        <p:spPr>
          <a:xfrm>
            <a:off x="1131226" y="2755944"/>
            <a:ext cx="2522868" cy="603504"/>
          </a:xfrm>
          <a:custGeom>
            <a:avLst/>
            <a:gdLst>
              <a:gd name="connsiteX0" fmla="*/ 2385 w 2522868"/>
              <a:gd name="connsiteY0" fmla="*/ 0 h 603504"/>
              <a:gd name="connsiteX1" fmla="*/ 2519372 w 2522868"/>
              <a:gd name="connsiteY1" fmla="*/ 0 h 603504"/>
              <a:gd name="connsiteX2" fmla="*/ 2522827 w 2522868"/>
              <a:gd name="connsiteY2" fmla="*/ 61878 h 603504"/>
              <a:gd name="connsiteX3" fmla="*/ 2434306 w 2522868"/>
              <a:gd name="connsiteY3" fmla="*/ 536472 h 603504"/>
              <a:gd name="connsiteX4" fmla="*/ 2403727 w 2522868"/>
              <a:gd name="connsiteY4" fmla="*/ 603504 h 603504"/>
              <a:gd name="connsiteX5" fmla="*/ 128603 w 2522868"/>
              <a:gd name="connsiteY5" fmla="*/ 603504 h 603504"/>
              <a:gd name="connsiteX6" fmla="*/ 96208 w 2522868"/>
              <a:gd name="connsiteY6" fmla="*/ 534884 h 603504"/>
              <a:gd name="connsiteX7" fmla="*/ 0 w 2522868"/>
              <a:gd name="connsiteY7" fmla="*/ 60165 h 60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2868" h="603504">
                <a:moveTo>
                  <a:pt x="2385" y="0"/>
                </a:moveTo>
                <a:lnTo>
                  <a:pt x="2519372" y="0"/>
                </a:lnTo>
                <a:lnTo>
                  <a:pt x="2522827" y="61878"/>
                </a:lnTo>
                <a:cubicBezTo>
                  <a:pt x="2524134" y="223285"/>
                  <a:pt x="2494653" y="384671"/>
                  <a:pt x="2434306" y="536472"/>
                </a:cubicBezTo>
                <a:lnTo>
                  <a:pt x="2403727" y="603504"/>
                </a:lnTo>
                <a:lnTo>
                  <a:pt x="128603" y="603504"/>
                </a:lnTo>
                <a:lnTo>
                  <a:pt x="96208" y="534884"/>
                </a:lnTo>
                <a:cubicBezTo>
                  <a:pt x="33402" y="383000"/>
                  <a:pt x="1307" y="221572"/>
                  <a:pt x="0" y="60165"/>
                </a:cubicBezTo>
                <a:close/>
              </a:path>
            </a:pathLst>
          </a:custGeom>
          <a:solidFill>
            <a:srgbClr val="5A5A5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dirty="0"/>
              <a:t>3</a:t>
            </a:r>
          </a:p>
        </p:txBody>
      </p:sp>
      <p:sp>
        <p:nvSpPr>
          <p:cNvPr id="12" name="Freeform: Shape 11">
            <a:extLst>
              <a:ext uri="{FF2B5EF4-FFF2-40B4-BE49-F238E27FC236}">
                <a16:creationId xmlns:a16="http://schemas.microsoft.com/office/drawing/2014/main" id="{0E0D590D-B319-36C3-D2B5-EFBD72029829}"/>
              </a:ext>
            </a:extLst>
          </p:cNvPr>
          <p:cNvSpPr/>
          <p:nvPr/>
        </p:nvSpPr>
        <p:spPr>
          <a:xfrm>
            <a:off x="1256364" y="3359448"/>
            <a:ext cx="2277954" cy="603504"/>
          </a:xfrm>
          <a:custGeom>
            <a:avLst/>
            <a:gdLst>
              <a:gd name="connsiteX0" fmla="*/ 0 w 2277954"/>
              <a:gd name="connsiteY0" fmla="*/ 0 h 603504"/>
              <a:gd name="connsiteX1" fmla="*/ 2277954 w 2277954"/>
              <a:gd name="connsiteY1" fmla="*/ 0 h 603504"/>
              <a:gd name="connsiteX2" fmla="*/ 2256094 w 2277954"/>
              <a:gd name="connsiteY2" fmla="*/ 47919 h 603504"/>
              <a:gd name="connsiteX3" fmla="*/ 2033427 w 2277954"/>
              <a:gd name="connsiteY3" fmla="*/ 353097 h 603504"/>
              <a:gd name="connsiteX4" fmla="*/ 1935287 w 2277954"/>
              <a:gd name="connsiteY4" fmla="*/ 544706 h 603504"/>
              <a:gd name="connsiteX5" fmla="*/ 1925514 w 2277954"/>
              <a:gd name="connsiteY5" fmla="*/ 603504 h 603504"/>
              <a:gd name="connsiteX6" fmla="*/ 294792 w 2277954"/>
              <a:gd name="connsiteY6" fmla="*/ 603504 h 603504"/>
              <a:gd name="connsiteX7" fmla="*/ 287351 w 2277954"/>
              <a:gd name="connsiteY7" fmla="*/ 518771 h 603504"/>
              <a:gd name="connsiteX8" fmla="*/ 249518 w 2277954"/>
              <a:gd name="connsiteY8" fmla="*/ 351886 h 603504"/>
              <a:gd name="connsiteX9" fmla="*/ 21906 w 2277954"/>
              <a:gd name="connsiteY9" fmla="*/ 46402 h 60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7954" h="603504">
                <a:moveTo>
                  <a:pt x="0" y="0"/>
                </a:moveTo>
                <a:lnTo>
                  <a:pt x="2277954" y="0"/>
                </a:lnTo>
                <a:lnTo>
                  <a:pt x="2256094" y="47919"/>
                </a:lnTo>
                <a:cubicBezTo>
                  <a:pt x="2199255" y="157727"/>
                  <a:pt x="2125044" y="260798"/>
                  <a:pt x="2033427" y="353097"/>
                </a:cubicBezTo>
                <a:cubicBezTo>
                  <a:pt x="1978131" y="408805"/>
                  <a:pt x="1950629" y="474558"/>
                  <a:pt x="1935287" y="544706"/>
                </a:cubicBezTo>
                <a:lnTo>
                  <a:pt x="1925514" y="603504"/>
                </a:lnTo>
                <a:lnTo>
                  <a:pt x="294792" y="603504"/>
                </a:lnTo>
                <a:lnTo>
                  <a:pt x="287351" y="518771"/>
                </a:lnTo>
                <a:cubicBezTo>
                  <a:pt x="279916" y="463585"/>
                  <a:pt x="268552" y="407644"/>
                  <a:pt x="249518" y="351886"/>
                </a:cubicBezTo>
                <a:cubicBezTo>
                  <a:pt x="156405" y="259461"/>
                  <a:pt x="80524" y="156288"/>
                  <a:pt x="21906" y="46402"/>
                </a:cubicBezTo>
                <a:close/>
              </a:path>
            </a:pathLst>
          </a:custGeom>
          <a:solidFill>
            <a:srgbClr val="88888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dirty="0"/>
              <a:t>4</a:t>
            </a:r>
          </a:p>
        </p:txBody>
      </p:sp>
      <p:sp>
        <p:nvSpPr>
          <p:cNvPr id="13" name="Freeform: Shape 12">
            <a:extLst>
              <a:ext uri="{FF2B5EF4-FFF2-40B4-BE49-F238E27FC236}">
                <a16:creationId xmlns:a16="http://schemas.microsoft.com/office/drawing/2014/main" id="{6679A6E3-7261-B65C-1E57-32C3A34F8067}"/>
              </a:ext>
            </a:extLst>
          </p:cNvPr>
          <p:cNvSpPr/>
          <p:nvPr/>
        </p:nvSpPr>
        <p:spPr>
          <a:xfrm>
            <a:off x="1556691" y="3960953"/>
            <a:ext cx="1629076" cy="603504"/>
          </a:xfrm>
          <a:custGeom>
            <a:avLst/>
            <a:gdLst>
              <a:gd name="connsiteX0" fmla="*/ 0 w 1629076"/>
              <a:gd name="connsiteY0" fmla="*/ 0 h 603504"/>
              <a:gd name="connsiteX1" fmla="*/ 1629076 w 1629076"/>
              <a:gd name="connsiteY1" fmla="*/ 0 h 603504"/>
              <a:gd name="connsiteX2" fmla="*/ 1628057 w 1629076"/>
              <a:gd name="connsiteY2" fmla="*/ 6129 h 603504"/>
              <a:gd name="connsiteX3" fmla="*/ 1312792 w 1629076"/>
              <a:gd name="connsiteY3" fmla="*/ 573422 h 603504"/>
              <a:gd name="connsiteX4" fmla="*/ 1196905 w 1629076"/>
              <a:gd name="connsiteY4" fmla="*/ 603504 h 603504"/>
              <a:gd name="connsiteX5" fmla="*/ 430475 w 1629076"/>
              <a:gd name="connsiteY5" fmla="*/ 603504 h 603504"/>
              <a:gd name="connsiteX6" fmla="*/ 380321 w 1629076"/>
              <a:gd name="connsiteY6" fmla="*/ 594509 h 603504"/>
              <a:gd name="connsiteX7" fmla="*/ 6247 w 1629076"/>
              <a:gd name="connsiteY7" fmla="*/ 71142 h 60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9076" h="603504">
                <a:moveTo>
                  <a:pt x="0" y="0"/>
                </a:moveTo>
                <a:lnTo>
                  <a:pt x="1629076" y="0"/>
                </a:lnTo>
                <a:lnTo>
                  <a:pt x="1628057" y="6129"/>
                </a:lnTo>
                <a:cubicBezTo>
                  <a:pt x="1601138" y="223480"/>
                  <a:pt x="1636755" y="463436"/>
                  <a:pt x="1312792" y="573422"/>
                </a:cubicBezTo>
                <a:lnTo>
                  <a:pt x="1196905" y="603504"/>
                </a:lnTo>
                <a:lnTo>
                  <a:pt x="430475" y="603504"/>
                </a:lnTo>
                <a:lnTo>
                  <a:pt x="380321" y="594509"/>
                </a:lnTo>
                <a:cubicBezTo>
                  <a:pt x="32256" y="511440"/>
                  <a:pt x="21169" y="308452"/>
                  <a:pt x="6247" y="71142"/>
                </a:cubicBezTo>
                <a:close/>
              </a:path>
            </a:pathLst>
          </a:custGeom>
          <a:solidFill>
            <a:srgbClr val="F9B56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dirty="0"/>
              <a:t>5</a:t>
            </a:r>
          </a:p>
        </p:txBody>
      </p:sp>
      <p:sp>
        <p:nvSpPr>
          <p:cNvPr id="14" name="TextBox 13">
            <a:extLst>
              <a:ext uri="{FF2B5EF4-FFF2-40B4-BE49-F238E27FC236}">
                <a16:creationId xmlns:a16="http://schemas.microsoft.com/office/drawing/2014/main" id="{F338D407-A385-0544-2F1A-56B6F1BB90CC}"/>
              </a:ext>
            </a:extLst>
          </p:cNvPr>
          <p:cNvSpPr txBox="1"/>
          <p:nvPr/>
        </p:nvSpPr>
        <p:spPr>
          <a:xfrm>
            <a:off x="3756785" y="1633625"/>
            <a:ext cx="7223565" cy="461665"/>
          </a:xfrm>
          <a:prstGeom prst="rect">
            <a:avLst/>
          </a:prstGeom>
          <a:solidFill>
            <a:srgbClr val="182851"/>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bg1"/>
                </a:solidFill>
                <a:latin typeface="Arial" panose="020B0604020202020204" pitchFamily="34" charset="0"/>
                <a:cs typeface="Arial" panose="020B0604020202020204" pitchFamily="34" charset="0"/>
              </a:rPr>
              <a:t>Strengthening Policies and Procedures</a:t>
            </a:r>
          </a:p>
        </p:txBody>
      </p:sp>
      <p:sp>
        <p:nvSpPr>
          <p:cNvPr id="15" name="TextBox 14">
            <a:extLst>
              <a:ext uri="{FF2B5EF4-FFF2-40B4-BE49-F238E27FC236}">
                <a16:creationId xmlns:a16="http://schemas.microsoft.com/office/drawing/2014/main" id="{31CF93A1-FC9D-532C-5003-877067EACA5B}"/>
              </a:ext>
            </a:extLst>
          </p:cNvPr>
          <p:cNvSpPr txBox="1"/>
          <p:nvPr/>
        </p:nvSpPr>
        <p:spPr>
          <a:xfrm>
            <a:off x="3752320" y="2212077"/>
            <a:ext cx="7223565" cy="461665"/>
          </a:xfrm>
          <a:prstGeom prst="rect">
            <a:avLst/>
          </a:prstGeom>
          <a:solidFill>
            <a:srgbClr val="27428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2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latin typeface="Arial" panose="020B0604020202020204" pitchFamily="34" charset="0"/>
                <a:cs typeface="Arial" panose="020B0604020202020204" pitchFamily="34" charset="0"/>
              </a:rPr>
              <a:t>Build System of Accountability</a:t>
            </a:r>
          </a:p>
        </p:txBody>
      </p:sp>
      <p:sp>
        <p:nvSpPr>
          <p:cNvPr id="16" name="TextBox 15">
            <a:extLst>
              <a:ext uri="{FF2B5EF4-FFF2-40B4-BE49-F238E27FC236}">
                <a16:creationId xmlns:a16="http://schemas.microsoft.com/office/drawing/2014/main" id="{D7AC2E1A-47FF-C41C-8CC7-143E26BE4A52}"/>
              </a:ext>
            </a:extLst>
          </p:cNvPr>
          <p:cNvSpPr txBox="1"/>
          <p:nvPr/>
        </p:nvSpPr>
        <p:spPr>
          <a:xfrm>
            <a:off x="3757437" y="2836635"/>
            <a:ext cx="7218447" cy="461665"/>
          </a:xfrm>
          <a:prstGeom prst="rect">
            <a:avLst/>
          </a:prstGeom>
          <a:solidFill>
            <a:srgbClr val="5A5A5A"/>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2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bg1"/>
                </a:solidFill>
                <a:latin typeface="Arial" panose="020B0604020202020204" pitchFamily="34" charset="0"/>
                <a:cs typeface="Arial" panose="020B0604020202020204" pitchFamily="34" charset="0"/>
              </a:rPr>
              <a:t>Growth Mind Set</a:t>
            </a: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4780A2A-8050-86A3-C82D-70A0AA79281B}"/>
              </a:ext>
            </a:extLst>
          </p:cNvPr>
          <p:cNvSpPr txBox="1"/>
          <p:nvPr/>
        </p:nvSpPr>
        <p:spPr>
          <a:xfrm>
            <a:off x="3771529" y="3433052"/>
            <a:ext cx="7218447" cy="461665"/>
          </a:xfrm>
          <a:prstGeom prst="rect">
            <a:avLst/>
          </a:prstGeom>
          <a:solidFill>
            <a:srgbClr val="888888"/>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2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latin typeface="Arial" panose="020B0604020202020204" pitchFamily="34" charset="0"/>
                <a:cs typeface="Arial" panose="020B0604020202020204" pitchFamily="34" charset="0"/>
              </a:rPr>
              <a:t>Personal Approach</a:t>
            </a:r>
          </a:p>
        </p:txBody>
      </p:sp>
      <p:sp>
        <p:nvSpPr>
          <p:cNvPr id="18" name="TextBox 17">
            <a:extLst>
              <a:ext uri="{FF2B5EF4-FFF2-40B4-BE49-F238E27FC236}">
                <a16:creationId xmlns:a16="http://schemas.microsoft.com/office/drawing/2014/main" id="{DD68F301-D317-6BAB-3BF6-A7CAF33C8AD8}"/>
              </a:ext>
            </a:extLst>
          </p:cNvPr>
          <p:cNvSpPr txBox="1"/>
          <p:nvPr/>
        </p:nvSpPr>
        <p:spPr>
          <a:xfrm>
            <a:off x="3753520" y="4008760"/>
            <a:ext cx="7218446" cy="461665"/>
          </a:xfrm>
          <a:prstGeom prst="rect">
            <a:avLst/>
          </a:prstGeom>
          <a:solidFill>
            <a:srgbClr val="F9B563"/>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2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latin typeface="Arial" panose="020B0604020202020204" pitchFamily="34" charset="0"/>
                <a:cs typeface="Arial" panose="020B0604020202020204" pitchFamily="34" charset="0"/>
              </a:rPr>
              <a:t>Identify Community Needs</a:t>
            </a:r>
          </a:p>
        </p:txBody>
      </p:sp>
      <p:sp>
        <p:nvSpPr>
          <p:cNvPr id="3" name="TextBox 2">
            <a:extLst>
              <a:ext uri="{FF2B5EF4-FFF2-40B4-BE49-F238E27FC236}">
                <a16:creationId xmlns:a16="http://schemas.microsoft.com/office/drawing/2014/main" id="{7E5C0CFE-0BFD-8D48-A2BA-A1B2561DD625}"/>
              </a:ext>
            </a:extLst>
          </p:cNvPr>
          <p:cNvSpPr txBox="1"/>
          <p:nvPr/>
        </p:nvSpPr>
        <p:spPr>
          <a:xfrm>
            <a:off x="3396341" y="698069"/>
            <a:ext cx="5399314" cy="584775"/>
          </a:xfrm>
          <a:prstGeom prst="rect">
            <a:avLst/>
          </a:prstGeom>
          <a:noFill/>
        </p:spPr>
        <p:txBody>
          <a:bodyPr wrap="square" rtlCol="0">
            <a:spAutoFit/>
          </a:bodyPr>
          <a:lstStyle/>
          <a:p>
            <a:pPr algn="ctr"/>
            <a:r>
              <a:rPr lang="en-US" sz="3200" b="1" dirty="0"/>
              <a:t>Lessons Learned</a:t>
            </a:r>
          </a:p>
        </p:txBody>
      </p:sp>
    </p:spTree>
    <p:extLst>
      <p:ext uri="{BB962C8B-B14F-4D97-AF65-F5344CB8AC3E}">
        <p14:creationId xmlns:p14="http://schemas.microsoft.com/office/powerpoint/2010/main" val="945537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orange gradient&#10;&#10;Description automatically generated">
            <a:extLst>
              <a:ext uri="{FF2B5EF4-FFF2-40B4-BE49-F238E27FC236}">
                <a16:creationId xmlns:a16="http://schemas.microsoft.com/office/drawing/2014/main" id="{1B4923F4-1E67-64B9-5144-0462597E3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304421" cy="6283844"/>
          </a:xfrm>
          <a:prstGeom prst="rect">
            <a:avLst/>
          </a:prstGeom>
        </p:spPr>
      </p:pic>
      <p:sp>
        <p:nvSpPr>
          <p:cNvPr id="10" name="Rectangle 9">
            <a:extLst>
              <a:ext uri="{FF2B5EF4-FFF2-40B4-BE49-F238E27FC236}">
                <a16:creationId xmlns:a16="http://schemas.microsoft.com/office/drawing/2014/main" id="{0CD4FB71-64CF-6569-1F12-29C9B8819028}"/>
              </a:ext>
            </a:extLst>
          </p:cNvPr>
          <p:cNvSpPr/>
          <p:nvPr/>
        </p:nvSpPr>
        <p:spPr>
          <a:xfrm rot="10800000">
            <a:off x="9881936" y="0"/>
            <a:ext cx="2310063" cy="685800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FEE94C3-1C83-1DDE-2F33-39C3C1B9E067}"/>
              </a:ext>
            </a:extLst>
          </p:cNvPr>
          <p:cNvSpPr txBox="1">
            <a:spLocks/>
          </p:cNvSpPr>
          <p:nvPr/>
        </p:nvSpPr>
        <p:spPr>
          <a:xfrm>
            <a:off x="-924992" y="2651481"/>
            <a:ext cx="10877267" cy="11895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chemeClr val="bg1"/>
                </a:solidFill>
                <a:latin typeface="Arial" panose="020B0604020202020204" pitchFamily="34" charset="0"/>
                <a:cs typeface="Arial" panose="020B0604020202020204" pitchFamily="34" charset="0"/>
              </a:rPr>
              <a:t>Questions</a:t>
            </a:r>
          </a:p>
        </p:txBody>
      </p:sp>
      <p:pic>
        <p:nvPicPr>
          <p:cNvPr id="6" name="Graphic 5" descr="Badge Question Mark with solid fill">
            <a:extLst>
              <a:ext uri="{FF2B5EF4-FFF2-40B4-BE49-F238E27FC236}">
                <a16:creationId xmlns:a16="http://schemas.microsoft.com/office/drawing/2014/main" id="{B09B6F09-8768-B4DD-96D2-4E0874E084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6132" y="2651481"/>
            <a:ext cx="869336" cy="869336"/>
          </a:xfrm>
          <a:prstGeom prst="rect">
            <a:avLst/>
          </a:prstGeom>
        </p:spPr>
      </p:pic>
    </p:spTree>
    <p:extLst>
      <p:ext uri="{BB962C8B-B14F-4D97-AF65-F5344CB8AC3E}">
        <p14:creationId xmlns:p14="http://schemas.microsoft.com/office/powerpoint/2010/main" val="181306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5E0CA0-51B0-257E-326E-132D4E14E8D6}"/>
              </a:ext>
            </a:extLst>
          </p:cNvPr>
          <p:cNvSpPr txBox="1"/>
          <p:nvPr/>
        </p:nvSpPr>
        <p:spPr>
          <a:xfrm>
            <a:off x="6411619" y="804840"/>
            <a:ext cx="5126980" cy="4708981"/>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pitchFamily="34" charset="0"/>
              <a:ea typeface="Lato Light"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Lato Light" charset="0"/>
                <a:cs typeface="Arial" panose="020B0604020202020204" pitchFamily="34" charset="0"/>
              </a:rPr>
              <a:t>Jo Ann Delgado, Supervisor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Lato Light" charset="0"/>
                <a:cs typeface="Arial" panose="020B0604020202020204" pitchFamily="34" charset="0"/>
              </a:rPr>
              <a:t>(626) 586-1749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prstClr val="black"/>
                </a:solidFill>
                <a:latin typeface="Arial" panose="020B0604020202020204" pitchFamily="34" charset="0"/>
                <a:ea typeface="Lato Light" charset="0"/>
                <a:cs typeface="Arial" panose="020B0604020202020204" pitchFamily="34" charset="0"/>
                <a:hlinkClick r:id="rId3">
                  <a:extLst>
                    <a:ext uri="{A12FA001-AC4F-418D-AE19-62706E023703}">
                      <ahyp:hlinkClr xmlns:ahyp="http://schemas.microsoft.com/office/drawing/2018/hyperlinkcolor" val="tx"/>
                    </a:ext>
                  </a:extLst>
                </a:hlinkClick>
              </a:rPr>
              <a:t>JoAnn.Eros@lacda.org</a:t>
            </a:r>
            <a:endParaRPr lang="en-US" sz="2000">
              <a:solidFill>
                <a:prstClr val="black"/>
              </a:solidFill>
              <a:latin typeface="Arial" panose="020B0604020202020204" pitchFamily="34" charset="0"/>
              <a:ea typeface="Lato Light" charset="0"/>
              <a:cs typeface="Arial" panose="020B0604020202020204" pitchFamily="34" charset="0"/>
            </a:endParaRPr>
          </a:p>
          <a:p>
            <a:pPr algn="ctr"/>
            <a:endParaRPr lang="en-US" sz="2000">
              <a:latin typeface="Arial" panose="020B0604020202020204" pitchFamily="34" charset="0"/>
              <a:ea typeface="Lato Light"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Lato Light" charset="0"/>
                <a:cs typeface="Arial" panose="020B0604020202020204" pitchFamily="34" charset="0"/>
              </a:rPr>
              <a:t>Vanessa Estella, Development Specialist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prstClr val="black"/>
                </a:solidFill>
                <a:latin typeface="Arial" panose="020B0604020202020204" pitchFamily="34" charset="0"/>
                <a:ea typeface="Lato Light" charset="0"/>
                <a:cs typeface="Arial" panose="020B0604020202020204" pitchFamily="34" charset="0"/>
              </a:rPr>
              <a:t>(626) 586-1508</a:t>
            </a:r>
          </a:p>
          <a:p>
            <a:pPr algn="ctr">
              <a:defRPr/>
            </a:pPr>
            <a:r>
              <a:rPr lang="en-US" sz="2000">
                <a:solidFill>
                  <a:prstClr val="black"/>
                </a:solidFill>
                <a:latin typeface="Arial" panose="020B0604020202020204" pitchFamily="34" charset="0"/>
                <a:ea typeface="Lato Light" charset="0"/>
                <a:cs typeface="Arial" panose="020B0604020202020204" pitchFamily="34" charset="0"/>
                <a:hlinkClick r:id="rId4">
                  <a:extLst>
                    <a:ext uri="{A12FA001-AC4F-418D-AE19-62706E023703}">
                      <ahyp:hlinkClr xmlns:ahyp="http://schemas.microsoft.com/office/drawing/2018/hyperlinkcolor" val="tx"/>
                    </a:ext>
                  </a:extLst>
                </a:hlinkClick>
              </a:rPr>
              <a:t>Vanessa.Estella@lacda.org</a:t>
            </a:r>
            <a:endParaRPr lang="en-US" sz="2000">
              <a:solidFill>
                <a:prstClr val="black"/>
              </a:solidFill>
              <a:latin typeface="Arial" panose="020B0604020202020204" pitchFamily="34" charset="0"/>
              <a:ea typeface="Lato Light" charset="0"/>
              <a:cs typeface="Arial" panose="020B0604020202020204" pitchFamily="34" charset="0"/>
            </a:endParaRPr>
          </a:p>
          <a:p>
            <a:pPr algn="ctr"/>
            <a:endParaRPr lang="en-US" sz="2000">
              <a:solidFill>
                <a:prstClr val="black"/>
              </a:solidFill>
              <a:latin typeface="Arial" panose="020B0604020202020204" pitchFamily="34" charset="0"/>
              <a:ea typeface="Lato Light" charset="0"/>
              <a:cs typeface="Arial" panose="020B0604020202020204" pitchFamily="34" charset="0"/>
            </a:endParaRPr>
          </a:p>
          <a:p>
            <a:pPr algn="ctr"/>
            <a:r>
              <a:rPr lang="en-US" sz="2000" b="1">
                <a:latin typeface="Arial" panose="020B0604020202020204" pitchFamily="34" charset="0"/>
                <a:ea typeface="Lato Light" charset="0"/>
                <a:cs typeface="Arial" panose="020B0604020202020204" pitchFamily="34" charset="0"/>
              </a:rPr>
              <a:t>Alhambra Office</a:t>
            </a:r>
          </a:p>
          <a:p>
            <a:pPr algn="ctr"/>
            <a:r>
              <a:rPr lang="en-US" sz="2000">
                <a:latin typeface="Arial" panose="020B0604020202020204" pitchFamily="34" charset="0"/>
                <a:ea typeface="Lato Light" charset="0"/>
                <a:cs typeface="Arial" panose="020B0604020202020204" pitchFamily="34" charset="0"/>
              </a:rPr>
              <a:t>700 West Main Street</a:t>
            </a:r>
          </a:p>
          <a:p>
            <a:pPr algn="ctr"/>
            <a:r>
              <a:rPr lang="en-US" sz="2000">
                <a:latin typeface="Arial" panose="020B0604020202020204" pitchFamily="34" charset="0"/>
                <a:ea typeface="Lato Light" charset="0"/>
                <a:cs typeface="Arial" panose="020B0604020202020204" pitchFamily="34" charset="0"/>
              </a:rPr>
              <a:t>Alhambra, CA 91801</a:t>
            </a:r>
          </a:p>
          <a:p>
            <a:pPr algn="ctr"/>
            <a:r>
              <a:rPr lang="en-US" sz="2000">
                <a:latin typeface="Arial" panose="020B0604020202020204" pitchFamily="34" charset="0"/>
                <a:ea typeface="Lato Light" charset="0"/>
                <a:cs typeface="Arial" panose="020B0604020202020204" pitchFamily="34" charset="0"/>
              </a:rPr>
              <a:t>626.262.4511</a:t>
            </a:r>
          </a:p>
          <a:p>
            <a:pPr algn="ctr"/>
            <a:endParaRPr lang="en-US" sz="2000">
              <a:latin typeface="Arial" panose="020B0604020202020204" pitchFamily="34" charset="0"/>
              <a:ea typeface="Lato Light" charset="0"/>
              <a:cs typeface="Arial" panose="020B0604020202020204" pitchFamily="34" charset="0"/>
            </a:endParaRPr>
          </a:p>
          <a:p>
            <a:pPr algn="ctr"/>
            <a:r>
              <a:rPr lang="en-US" sz="2000" u="sng">
                <a:latin typeface="Arial" panose="020B0604020202020204" pitchFamily="34" charset="0"/>
                <a:ea typeface="Lato Light" charset="0"/>
                <a:cs typeface="Arial" panose="020B0604020202020204" pitchFamily="34" charset="0"/>
              </a:rPr>
              <a:t>www.lacda.org</a:t>
            </a:r>
          </a:p>
        </p:txBody>
      </p:sp>
      <p:pic>
        <p:nvPicPr>
          <p:cNvPr id="3" name="Picture 2" descr="A sign outside of a building&#10;&#10;Description automatically generated">
            <a:extLst>
              <a:ext uri="{FF2B5EF4-FFF2-40B4-BE49-F238E27FC236}">
                <a16:creationId xmlns:a16="http://schemas.microsoft.com/office/drawing/2014/main" id="{416D7D4B-8B8E-B35A-0BF2-B924DCE1782D}"/>
              </a:ext>
            </a:extLst>
          </p:cNvPr>
          <p:cNvPicPr>
            <a:picLocks noChangeAspect="1"/>
          </p:cNvPicPr>
          <p:nvPr/>
        </p:nvPicPr>
        <p:blipFill rotWithShape="1">
          <a:blip r:embed="rId5" cstate="screen">
            <a:alphaModFix/>
            <a:extLst>
              <a:ext uri="{28A0092B-C50C-407E-A947-70E740481C1C}">
                <a14:useLocalDpi xmlns:a14="http://schemas.microsoft.com/office/drawing/2010/main" val="0"/>
              </a:ext>
            </a:extLst>
          </a:blip>
          <a:srcRect/>
          <a:stretch/>
        </p:blipFill>
        <p:spPr>
          <a:xfrm rot="5400000">
            <a:off x="-569795" y="569796"/>
            <a:ext cx="6858001" cy="5718412"/>
          </a:xfrm>
          <a:prstGeom prst="rect">
            <a:avLst/>
          </a:prstGeom>
        </p:spPr>
      </p:pic>
      <p:sp>
        <p:nvSpPr>
          <p:cNvPr id="4" name="Rectangle 3">
            <a:extLst>
              <a:ext uri="{FF2B5EF4-FFF2-40B4-BE49-F238E27FC236}">
                <a16:creationId xmlns:a16="http://schemas.microsoft.com/office/drawing/2014/main" id="{302C706C-28D5-DB8D-4A58-7BA1548BE0B7}"/>
              </a:ext>
            </a:extLst>
          </p:cNvPr>
          <p:cNvSpPr/>
          <p:nvPr/>
        </p:nvSpPr>
        <p:spPr>
          <a:xfrm>
            <a:off x="-1" y="0"/>
            <a:ext cx="5710201" cy="6858000"/>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8" name="Rectangle 7">
            <a:extLst>
              <a:ext uri="{FF2B5EF4-FFF2-40B4-BE49-F238E27FC236}">
                <a16:creationId xmlns:a16="http://schemas.microsoft.com/office/drawing/2014/main" id="{3DBC43CC-9810-4808-1D96-BCB9F6D3CFCF}"/>
              </a:ext>
            </a:extLst>
          </p:cNvPr>
          <p:cNvSpPr/>
          <p:nvPr/>
        </p:nvSpPr>
        <p:spPr>
          <a:xfrm>
            <a:off x="5710200" y="5717"/>
            <a:ext cx="6481800" cy="757790"/>
          </a:xfrm>
          <a:prstGeom prst="rect">
            <a:avLst/>
          </a:prstGeom>
          <a:gradFill>
            <a:gsLst>
              <a:gs pos="0">
                <a:srgbClr val="182851"/>
              </a:gs>
              <a:gs pos="55000">
                <a:srgbClr val="888888"/>
              </a:gs>
              <a:gs pos="83000">
                <a:srgbClr val="F7961F"/>
              </a:gs>
              <a:gs pos="100000">
                <a:srgbClr val="F7961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733FC6-7C21-DA7F-B668-1DDBC892D3AC}"/>
              </a:ext>
            </a:extLst>
          </p:cNvPr>
          <p:cNvSpPr txBox="1"/>
          <p:nvPr/>
        </p:nvSpPr>
        <p:spPr>
          <a:xfrm>
            <a:off x="7848973" y="107457"/>
            <a:ext cx="2347117" cy="584775"/>
          </a:xfrm>
          <a:prstGeom prst="rect">
            <a:avLst/>
          </a:prstGeom>
          <a:noFill/>
        </p:spPr>
        <p:txBody>
          <a:bodyPr wrap="none" rtlCol="0">
            <a:spAutoFit/>
          </a:bodyPr>
          <a:lstStyle/>
          <a:p>
            <a:r>
              <a:rPr lang="en-US" sz="3200" b="1">
                <a:solidFill>
                  <a:schemeClr val="bg1"/>
                </a:solidFill>
                <a:latin typeface="Arial" panose="020B0604020202020204" pitchFamily="34" charset="0"/>
                <a:ea typeface="Lato Light" charset="0"/>
                <a:cs typeface="Arial" panose="020B0604020202020204" pitchFamily="34" charset="0"/>
              </a:rPr>
              <a:t>Contact Us</a:t>
            </a:r>
          </a:p>
        </p:txBody>
      </p:sp>
      <p:pic>
        <p:nvPicPr>
          <p:cNvPr id="2" name="Picture 1" descr="Logo&#10;&#10;Description automatically generated">
            <a:extLst>
              <a:ext uri="{FF2B5EF4-FFF2-40B4-BE49-F238E27FC236}">
                <a16:creationId xmlns:a16="http://schemas.microsoft.com/office/drawing/2014/main" id="{6078435A-18B3-E475-BC4D-AA34D28CF19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52064" y="5473137"/>
            <a:ext cx="1540935" cy="453216"/>
          </a:xfrm>
          <a:prstGeom prst="rect">
            <a:avLst/>
          </a:prstGeom>
        </p:spPr>
      </p:pic>
    </p:spTree>
    <p:extLst>
      <p:ext uri="{BB962C8B-B14F-4D97-AF65-F5344CB8AC3E}">
        <p14:creationId xmlns:p14="http://schemas.microsoft.com/office/powerpoint/2010/main" val="223451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and orange gradient&#10;&#10;Description automatically generated">
            <a:extLst>
              <a:ext uri="{FF2B5EF4-FFF2-40B4-BE49-F238E27FC236}">
                <a16:creationId xmlns:a16="http://schemas.microsoft.com/office/drawing/2014/main" id="{25F9C9E4-89D9-349A-705A-C41434C1A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104" y="-2"/>
            <a:ext cx="6732896" cy="6858002"/>
          </a:xfrm>
          <a:prstGeom prst="rect">
            <a:avLst/>
          </a:prstGeom>
        </p:spPr>
      </p:pic>
      <p:sp>
        <p:nvSpPr>
          <p:cNvPr id="12" name="Rectangle 11">
            <a:extLst>
              <a:ext uri="{FF2B5EF4-FFF2-40B4-BE49-F238E27FC236}">
                <a16:creationId xmlns:a16="http://schemas.microsoft.com/office/drawing/2014/main" id="{A747EA8E-5972-C36D-7B18-481116E3E2E3}"/>
              </a:ext>
            </a:extLst>
          </p:cNvPr>
          <p:cNvSpPr/>
          <p:nvPr/>
        </p:nvSpPr>
        <p:spPr>
          <a:xfrm>
            <a:off x="5881761" y="590208"/>
            <a:ext cx="5867400" cy="62677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Checkbox Checked with solid fill">
            <a:extLst>
              <a:ext uri="{FF2B5EF4-FFF2-40B4-BE49-F238E27FC236}">
                <a16:creationId xmlns:a16="http://schemas.microsoft.com/office/drawing/2014/main" id="{F9D598CA-4D0F-B4CD-5DEA-BF692CA1B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6379" y="814146"/>
            <a:ext cx="914400" cy="914400"/>
          </a:xfrm>
          <a:prstGeom prst="rect">
            <a:avLst/>
          </a:prstGeom>
        </p:spPr>
      </p:pic>
      <p:pic>
        <p:nvPicPr>
          <p:cNvPr id="14" name="Graphic 13" descr="Checkbox Checked with solid fill">
            <a:extLst>
              <a:ext uri="{FF2B5EF4-FFF2-40B4-BE49-F238E27FC236}">
                <a16:creationId xmlns:a16="http://schemas.microsoft.com/office/drawing/2014/main" id="{0187A4EA-0661-B852-360C-DE9B7BB467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89070" y="1800610"/>
            <a:ext cx="914400" cy="914400"/>
          </a:xfrm>
          <a:prstGeom prst="rect">
            <a:avLst/>
          </a:prstGeom>
        </p:spPr>
      </p:pic>
      <p:pic>
        <p:nvPicPr>
          <p:cNvPr id="15" name="Graphic 14" descr="Checkbox Checked with solid fill">
            <a:extLst>
              <a:ext uri="{FF2B5EF4-FFF2-40B4-BE49-F238E27FC236}">
                <a16:creationId xmlns:a16="http://schemas.microsoft.com/office/drawing/2014/main" id="{52013D0B-A77B-1A05-B6A8-2D844F74D1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1473" y="2812339"/>
            <a:ext cx="914400" cy="914400"/>
          </a:xfrm>
          <a:prstGeom prst="rect">
            <a:avLst/>
          </a:prstGeom>
        </p:spPr>
      </p:pic>
      <p:pic>
        <p:nvPicPr>
          <p:cNvPr id="16" name="Graphic 15" descr="Checkbox Checked with solid fill">
            <a:extLst>
              <a:ext uri="{FF2B5EF4-FFF2-40B4-BE49-F238E27FC236}">
                <a16:creationId xmlns:a16="http://schemas.microsoft.com/office/drawing/2014/main" id="{9A331534-AD6C-2879-130B-9321C925A8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6379" y="3751094"/>
            <a:ext cx="914400" cy="914400"/>
          </a:xfrm>
          <a:prstGeom prst="rect">
            <a:avLst/>
          </a:prstGeom>
        </p:spPr>
      </p:pic>
      <p:pic>
        <p:nvPicPr>
          <p:cNvPr id="17" name="Graphic 16" descr="Checkbox Checked with solid fill">
            <a:extLst>
              <a:ext uri="{FF2B5EF4-FFF2-40B4-BE49-F238E27FC236}">
                <a16:creationId xmlns:a16="http://schemas.microsoft.com/office/drawing/2014/main" id="{8852EC0F-FABB-3F25-6824-4AC10A93CE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6379" y="4689849"/>
            <a:ext cx="914400" cy="914400"/>
          </a:xfrm>
          <a:prstGeom prst="rect">
            <a:avLst/>
          </a:prstGeom>
        </p:spPr>
      </p:pic>
      <p:sp>
        <p:nvSpPr>
          <p:cNvPr id="38" name="Rectangle 37">
            <a:extLst>
              <a:ext uri="{FF2B5EF4-FFF2-40B4-BE49-F238E27FC236}">
                <a16:creationId xmlns:a16="http://schemas.microsoft.com/office/drawing/2014/main" id="{0BADFA83-5082-8F3F-F2EF-B7534885D61B}"/>
              </a:ext>
            </a:extLst>
          </p:cNvPr>
          <p:cNvSpPr/>
          <p:nvPr/>
        </p:nvSpPr>
        <p:spPr>
          <a:xfrm>
            <a:off x="6946345" y="1081316"/>
            <a:ext cx="4662156"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Overview</a:t>
            </a:r>
          </a:p>
        </p:txBody>
      </p:sp>
      <p:sp>
        <p:nvSpPr>
          <p:cNvPr id="39" name="Rectangle 38">
            <a:extLst>
              <a:ext uri="{FF2B5EF4-FFF2-40B4-BE49-F238E27FC236}">
                <a16:creationId xmlns:a16="http://schemas.microsoft.com/office/drawing/2014/main" id="{FA547E2B-EFCD-5D12-40B1-A998C26074B6}"/>
              </a:ext>
            </a:extLst>
          </p:cNvPr>
          <p:cNvSpPr/>
          <p:nvPr/>
        </p:nvSpPr>
        <p:spPr>
          <a:xfrm>
            <a:off x="6946345" y="2064492"/>
            <a:ext cx="4662156" cy="400110"/>
          </a:xfrm>
          <a:prstGeom prst="rect">
            <a:avLst/>
          </a:prstGeom>
        </p:spPr>
        <p:txBody>
          <a:bodyPr wrap="square">
            <a:spAutoFit/>
          </a:bodyPr>
          <a:lstStyle/>
          <a:p>
            <a:r>
              <a:rPr lang="en-US" sz="2000">
                <a:latin typeface="Arial" panose="020B0604020202020204" pitchFamily="34" charset="0"/>
                <a:cs typeface="Arial" panose="020B0604020202020204" pitchFamily="34" charset="0"/>
              </a:rPr>
              <a:t>Timeliness Performance</a:t>
            </a:r>
          </a:p>
        </p:txBody>
      </p:sp>
      <p:sp>
        <p:nvSpPr>
          <p:cNvPr id="40" name="Rectangle 39">
            <a:extLst>
              <a:ext uri="{FF2B5EF4-FFF2-40B4-BE49-F238E27FC236}">
                <a16:creationId xmlns:a16="http://schemas.microsoft.com/office/drawing/2014/main" id="{5567E3F7-14C9-9A0C-25E9-2999B6111CED}"/>
              </a:ext>
            </a:extLst>
          </p:cNvPr>
          <p:cNvSpPr/>
          <p:nvPr/>
        </p:nvSpPr>
        <p:spPr>
          <a:xfrm>
            <a:off x="6946345" y="3047668"/>
            <a:ext cx="4662156" cy="400110"/>
          </a:xfrm>
          <a:prstGeom prst="rect">
            <a:avLst/>
          </a:prstGeom>
        </p:spPr>
        <p:txBody>
          <a:bodyPr wrap="square">
            <a:spAutoFit/>
          </a:bodyPr>
          <a:lstStyle/>
          <a:p>
            <a:r>
              <a:rPr lang="en-US" sz="2000">
                <a:latin typeface="Arial" panose="020B0604020202020204" pitchFamily="34" charset="0"/>
                <a:cs typeface="Arial" panose="020B0604020202020204" pitchFamily="34" charset="0"/>
              </a:rPr>
              <a:t>Contract Manager Perspective</a:t>
            </a:r>
          </a:p>
        </p:txBody>
      </p:sp>
      <p:sp>
        <p:nvSpPr>
          <p:cNvPr id="41" name="Rectangle 40">
            <a:extLst>
              <a:ext uri="{FF2B5EF4-FFF2-40B4-BE49-F238E27FC236}">
                <a16:creationId xmlns:a16="http://schemas.microsoft.com/office/drawing/2014/main" id="{1CE87A5F-52CD-47DE-25CC-2F4BF5528324}"/>
              </a:ext>
            </a:extLst>
          </p:cNvPr>
          <p:cNvSpPr/>
          <p:nvPr/>
        </p:nvSpPr>
        <p:spPr>
          <a:xfrm>
            <a:off x="6946345" y="3994856"/>
            <a:ext cx="4662156" cy="400110"/>
          </a:xfrm>
          <a:prstGeom prst="rect">
            <a:avLst/>
          </a:prstGeom>
        </p:spPr>
        <p:txBody>
          <a:bodyPr wrap="square">
            <a:spAutoFit/>
          </a:bodyPr>
          <a:lstStyle/>
          <a:p>
            <a:r>
              <a:rPr lang="en-US" sz="2000">
                <a:latin typeface="Arial" panose="020B0604020202020204" pitchFamily="34" charset="0"/>
                <a:cs typeface="Arial" panose="020B0604020202020204" pitchFamily="34" charset="0"/>
              </a:rPr>
              <a:t>Management Perspective</a:t>
            </a:r>
          </a:p>
        </p:txBody>
      </p:sp>
      <p:sp>
        <p:nvSpPr>
          <p:cNvPr id="42" name="Rectangle 41">
            <a:extLst>
              <a:ext uri="{FF2B5EF4-FFF2-40B4-BE49-F238E27FC236}">
                <a16:creationId xmlns:a16="http://schemas.microsoft.com/office/drawing/2014/main" id="{944C12EE-F541-DD4E-BD41-F6970074114B}"/>
              </a:ext>
            </a:extLst>
          </p:cNvPr>
          <p:cNvSpPr/>
          <p:nvPr/>
        </p:nvSpPr>
        <p:spPr>
          <a:xfrm>
            <a:off x="6946345" y="4949495"/>
            <a:ext cx="4662156" cy="400110"/>
          </a:xfrm>
          <a:prstGeom prst="rect">
            <a:avLst/>
          </a:prstGeom>
        </p:spPr>
        <p:txBody>
          <a:bodyPr wrap="square">
            <a:spAutoFit/>
          </a:bodyPr>
          <a:lstStyle/>
          <a:p>
            <a:r>
              <a:rPr lang="en-US" sz="2000">
                <a:latin typeface="Arial" panose="020B0604020202020204" pitchFamily="34" charset="0"/>
                <a:cs typeface="Arial" panose="020B0604020202020204" pitchFamily="34" charset="0"/>
              </a:rPr>
              <a:t>Down to the Wire</a:t>
            </a:r>
          </a:p>
        </p:txBody>
      </p:sp>
      <p:pic>
        <p:nvPicPr>
          <p:cNvPr id="5" name="Picture 4" descr="A person looking at a piece of paper&#10;&#10;Description automatically generated">
            <a:extLst>
              <a:ext uri="{FF2B5EF4-FFF2-40B4-BE49-F238E27FC236}">
                <a16:creationId xmlns:a16="http://schemas.microsoft.com/office/drawing/2014/main" id="{5EFDB3F6-0B51-7A58-8EE3-EAF3C40604D4}"/>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1" y="0"/>
            <a:ext cx="5016265" cy="6336632"/>
          </a:xfrm>
          <a:prstGeom prst="rect">
            <a:avLst/>
          </a:prstGeom>
        </p:spPr>
      </p:pic>
      <p:sp>
        <p:nvSpPr>
          <p:cNvPr id="6" name="Rectangle 5">
            <a:extLst>
              <a:ext uri="{FF2B5EF4-FFF2-40B4-BE49-F238E27FC236}">
                <a16:creationId xmlns:a16="http://schemas.microsoft.com/office/drawing/2014/main" id="{E928C3F2-2C0E-F73B-CCAE-13AFDE7BFCD3}"/>
              </a:ext>
            </a:extLst>
          </p:cNvPr>
          <p:cNvSpPr/>
          <p:nvPr/>
        </p:nvSpPr>
        <p:spPr>
          <a:xfrm>
            <a:off x="-7309" y="-2"/>
            <a:ext cx="5023573" cy="6336631"/>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pic>
        <p:nvPicPr>
          <p:cNvPr id="3" name="Graphic 2" descr="Checkbox Checked with solid fill">
            <a:extLst>
              <a:ext uri="{FF2B5EF4-FFF2-40B4-BE49-F238E27FC236}">
                <a16:creationId xmlns:a16="http://schemas.microsoft.com/office/drawing/2014/main" id="{4FEDEBCC-1742-2865-EDE3-DAA0DC5C05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8254" y="5545589"/>
            <a:ext cx="914400" cy="914400"/>
          </a:xfrm>
          <a:prstGeom prst="rect">
            <a:avLst/>
          </a:prstGeom>
        </p:spPr>
      </p:pic>
      <p:sp>
        <p:nvSpPr>
          <p:cNvPr id="4" name="Rectangle 3">
            <a:extLst>
              <a:ext uri="{FF2B5EF4-FFF2-40B4-BE49-F238E27FC236}">
                <a16:creationId xmlns:a16="http://schemas.microsoft.com/office/drawing/2014/main" id="{27B03E66-3FD8-863B-289B-30D9E08762C5}"/>
              </a:ext>
            </a:extLst>
          </p:cNvPr>
          <p:cNvSpPr/>
          <p:nvPr/>
        </p:nvSpPr>
        <p:spPr>
          <a:xfrm>
            <a:off x="6958220" y="5805235"/>
            <a:ext cx="4662156" cy="400110"/>
          </a:xfrm>
          <a:prstGeom prst="rect">
            <a:avLst/>
          </a:prstGeom>
        </p:spPr>
        <p:txBody>
          <a:bodyPr wrap="square">
            <a:spAutoFit/>
          </a:bodyPr>
          <a:lstStyle/>
          <a:p>
            <a:r>
              <a:rPr lang="en-US" sz="2000">
                <a:latin typeface="Arial" panose="020B0604020202020204" pitchFamily="34" charset="0"/>
                <a:cs typeface="Arial" panose="020B0604020202020204" pitchFamily="34" charset="0"/>
              </a:rPr>
              <a:t>Lessons Learned</a:t>
            </a:r>
          </a:p>
        </p:txBody>
      </p:sp>
      <p:sp>
        <p:nvSpPr>
          <p:cNvPr id="2" name="TextBox 1">
            <a:extLst>
              <a:ext uri="{FF2B5EF4-FFF2-40B4-BE49-F238E27FC236}">
                <a16:creationId xmlns:a16="http://schemas.microsoft.com/office/drawing/2014/main" id="{37C73F5A-912D-CA05-9A8D-338CCBF1D154}"/>
              </a:ext>
            </a:extLst>
          </p:cNvPr>
          <p:cNvSpPr txBox="1"/>
          <p:nvPr/>
        </p:nvSpPr>
        <p:spPr>
          <a:xfrm>
            <a:off x="37997" y="2640312"/>
            <a:ext cx="4985575"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Lato Light" charset="0"/>
                <a:cs typeface="Arial" panose="020B0604020202020204" pitchFamily="34" charset="0"/>
              </a:rPr>
              <a:t>Agenda</a:t>
            </a:r>
          </a:p>
        </p:txBody>
      </p:sp>
    </p:spTree>
    <p:extLst>
      <p:ext uri="{BB962C8B-B14F-4D97-AF65-F5344CB8AC3E}">
        <p14:creationId xmlns:p14="http://schemas.microsoft.com/office/powerpoint/2010/main" val="3386906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16912B-5F9A-6B54-40B0-BD1A829CD9CC}"/>
              </a:ext>
            </a:extLst>
          </p:cNvPr>
          <p:cNvSpPr/>
          <p:nvPr/>
        </p:nvSpPr>
        <p:spPr>
          <a:xfrm>
            <a:off x="0" y="-3809"/>
            <a:ext cx="5318695" cy="757790"/>
          </a:xfrm>
          <a:prstGeom prst="rect">
            <a:avLst/>
          </a:prstGeom>
          <a:gradFill>
            <a:gsLst>
              <a:gs pos="0">
                <a:srgbClr val="182851"/>
              </a:gs>
              <a:gs pos="55000">
                <a:srgbClr val="888888"/>
              </a:gs>
              <a:gs pos="83000">
                <a:srgbClr val="F7961F"/>
              </a:gs>
              <a:gs pos="100000">
                <a:srgbClr val="F7961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7382DCB-38C4-AD81-2D42-2C3E87F78567}"/>
              </a:ext>
            </a:extLst>
          </p:cNvPr>
          <p:cNvSpPr txBox="1"/>
          <p:nvPr/>
        </p:nvSpPr>
        <p:spPr>
          <a:xfrm>
            <a:off x="20964" y="110306"/>
            <a:ext cx="5285540"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ea typeface="Lato Light" charset="0"/>
                <a:cs typeface="Arial" panose="020B0604020202020204" pitchFamily="34" charset="0"/>
              </a:rPr>
              <a:t>Overview</a:t>
            </a:r>
          </a:p>
        </p:txBody>
      </p:sp>
      <p:pic>
        <p:nvPicPr>
          <p:cNvPr id="3" name="Picture 2">
            <a:extLst>
              <a:ext uri="{FF2B5EF4-FFF2-40B4-BE49-F238E27FC236}">
                <a16:creationId xmlns:a16="http://schemas.microsoft.com/office/drawing/2014/main" id="{1746C5C9-891A-5E14-F2EA-1EA338923C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5306504" y="6926"/>
            <a:ext cx="6885496" cy="6851073"/>
          </a:xfrm>
          <a:prstGeom prst="rect">
            <a:avLst/>
          </a:prstGeom>
        </p:spPr>
      </p:pic>
      <p:sp>
        <p:nvSpPr>
          <p:cNvPr id="5" name="Text Placeholder 3">
            <a:extLst>
              <a:ext uri="{FF2B5EF4-FFF2-40B4-BE49-F238E27FC236}">
                <a16:creationId xmlns:a16="http://schemas.microsoft.com/office/drawing/2014/main" id="{CFCB98CD-678B-28F7-68EF-B7A588EB9196}"/>
              </a:ext>
            </a:extLst>
          </p:cNvPr>
          <p:cNvSpPr txBox="1">
            <a:spLocks/>
          </p:cNvSpPr>
          <p:nvPr/>
        </p:nvSpPr>
        <p:spPr>
          <a:xfrm>
            <a:off x="20964" y="1391056"/>
            <a:ext cx="5285540" cy="50258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dirty="0">
                <a:latin typeface="Arial" panose="020B0604020202020204" pitchFamily="34" charset="0"/>
                <a:cs typeface="Arial" panose="020B0604020202020204" pitchFamily="34" charset="0"/>
              </a:rPr>
              <a:t>Los Angeles Urban County CDBG Entitlement Jurisdiction since 1974</a:t>
            </a:r>
          </a:p>
          <a:p>
            <a:pPr>
              <a:lnSpc>
                <a:spcPct val="150000"/>
              </a:lnSpc>
            </a:pPr>
            <a:r>
              <a:rPr lang="en-US" sz="2000" dirty="0">
                <a:latin typeface="Arial" panose="020B0604020202020204" pitchFamily="34" charset="0"/>
                <a:cs typeface="Arial" panose="020B0604020202020204" pitchFamily="34" charset="0"/>
              </a:rPr>
              <a:t>Participating Cities</a:t>
            </a:r>
          </a:p>
          <a:p>
            <a:pPr>
              <a:lnSpc>
                <a:spcPct val="150000"/>
              </a:lnSpc>
            </a:pPr>
            <a:r>
              <a:rPr lang="en-US" sz="2000" dirty="0">
                <a:latin typeface="Arial" panose="020B0604020202020204" pitchFamily="34" charset="0"/>
                <a:cs typeface="Arial" panose="020B0604020202020204" pitchFamily="34" charset="0"/>
              </a:rPr>
              <a:t>Community-Based Organizations</a:t>
            </a:r>
          </a:p>
          <a:p>
            <a:pPr>
              <a:lnSpc>
                <a:spcPct val="150000"/>
              </a:lnSpc>
            </a:pPr>
            <a:r>
              <a:rPr lang="en-US" sz="2000" dirty="0">
                <a:latin typeface="Arial" panose="020B0604020202020204" pitchFamily="34" charset="0"/>
                <a:cs typeface="Arial" panose="020B0604020202020204" pitchFamily="34" charset="0"/>
              </a:rPr>
              <a:t>County Departments</a:t>
            </a:r>
          </a:p>
          <a:p>
            <a:pPr>
              <a:lnSpc>
                <a:spcPct val="150000"/>
              </a:lnSpc>
            </a:pPr>
            <a:r>
              <a:rPr lang="en-US" sz="2000" dirty="0">
                <a:latin typeface="Arial" panose="020B0604020202020204" pitchFamily="34" charset="0"/>
                <a:cs typeface="Arial" panose="020B0604020202020204" pitchFamily="34" charset="0"/>
              </a:rPr>
              <a:t>Internal Departments </a:t>
            </a:r>
          </a:p>
          <a:p>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790B791-7F62-0354-8B04-7050EB970E6E}"/>
              </a:ext>
            </a:extLst>
          </p:cNvPr>
          <p:cNvSpPr/>
          <p:nvPr/>
        </p:nvSpPr>
        <p:spPr>
          <a:xfrm>
            <a:off x="5318696" y="-1458"/>
            <a:ext cx="6872742" cy="6858000"/>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Tree>
    <p:extLst>
      <p:ext uri="{BB962C8B-B14F-4D97-AF65-F5344CB8AC3E}">
        <p14:creationId xmlns:p14="http://schemas.microsoft.com/office/powerpoint/2010/main" val="240156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orange gradient&#10;&#10;Description automatically generated">
            <a:extLst>
              <a:ext uri="{FF2B5EF4-FFF2-40B4-BE49-F238E27FC236}">
                <a16:creationId xmlns:a16="http://schemas.microsoft.com/office/drawing/2014/main" id="{671D80B0-A2B9-8DFE-F9FB-771A413ED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5168348"/>
          </a:xfrm>
          <a:prstGeom prst="rect">
            <a:avLst/>
          </a:prstGeom>
        </p:spPr>
      </p:pic>
      <p:pic>
        <p:nvPicPr>
          <p:cNvPr id="4" name="Picture 3" descr="A blue and orange gradient&#10;&#10;Description automatically generated">
            <a:extLst>
              <a:ext uri="{FF2B5EF4-FFF2-40B4-BE49-F238E27FC236}">
                <a16:creationId xmlns:a16="http://schemas.microsoft.com/office/drawing/2014/main" id="{FDA4E0BA-584F-7785-6914-F5E9DF9F0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47" y="6223414"/>
            <a:ext cx="11151705" cy="336411"/>
          </a:xfrm>
          <a:prstGeom prst="rect">
            <a:avLst/>
          </a:prstGeom>
        </p:spPr>
      </p:pic>
      <p:sp>
        <p:nvSpPr>
          <p:cNvPr id="10" name="Rectangle 9">
            <a:extLst>
              <a:ext uri="{FF2B5EF4-FFF2-40B4-BE49-F238E27FC236}">
                <a16:creationId xmlns:a16="http://schemas.microsoft.com/office/drawing/2014/main" id="{2EC30B25-9624-D75F-A337-9F4010275DCC}"/>
              </a:ext>
            </a:extLst>
          </p:cNvPr>
          <p:cNvSpPr/>
          <p:nvPr/>
        </p:nvSpPr>
        <p:spPr>
          <a:xfrm>
            <a:off x="520146" y="496956"/>
            <a:ext cx="11151705" cy="537706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15A8B595-9B95-E0BB-1EC6-56F2D9D109DD}"/>
              </a:ext>
            </a:extLst>
          </p:cNvPr>
          <p:cNvGraphicFramePr>
            <a:graphicFrameLocks/>
          </p:cNvGraphicFramePr>
          <p:nvPr>
            <p:extLst>
              <p:ext uri="{D42A27DB-BD31-4B8C-83A1-F6EECF244321}">
                <p14:modId xmlns:p14="http://schemas.microsoft.com/office/powerpoint/2010/main" val="2864365241"/>
              </p:ext>
            </p:extLst>
          </p:nvPr>
        </p:nvGraphicFramePr>
        <p:xfrm>
          <a:off x="636494" y="643466"/>
          <a:ext cx="10912039" cy="51387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687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orange gradient&#10;&#10;Description automatically generated">
            <a:extLst>
              <a:ext uri="{FF2B5EF4-FFF2-40B4-BE49-F238E27FC236}">
                <a16:creationId xmlns:a16="http://schemas.microsoft.com/office/drawing/2014/main" id="{671D80B0-A2B9-8DFE-F9FB-771A413ED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168348"/>
          </a:xfrm>
          <a:prstGeom prst="rect">
            <a:avLst/>
          </a:prstGeom>
        </p:spPr>
      </p:pic>
      <p:pic>
        <p:nvPicPr>
          <p:cNvPr id="4" name="Picture 3" descr="A blue and orange gradient&#10;&#10;Description automatically generated">
            <a:extLst>
              <a:ext uri="{FF2B5EF4-FFF2-40B4-BE49-F238E27FC236}">
                <a16:creationId xmlns:a16="http://schemas.microsoft.com/office/drawing/2014/main" id="{FDA4E0BA-584F-7785-6914-F5E9DF9F0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47" y="6223414"/>
            <a:ext cx="11151705" cy="336411"/>
          </a:xfrm>
          <a:prstGeom prst="rect">
            <a:avLst/>
          </a:prstGeom>
        </p:spPr>
      </p:pic>
      <p:sp>
        <p:nvSpPr>
          <p:cNvPr id="10" name="Rectangle 9">
            <a:extLst>
              <a:ext uri="{FF2B5EF4-FFF2-40B4-BE49-F238E27FC236}">
                <a16:creationId xmlns:a16="http://schemas.microsoft.com/office/drawing/2014/main" id="{2EC30B25-9624-D75F-A337-9F4010275DCC}"/>
              </a:ext>
            </a:extLst>
          </p:cNvPr>
          <p:cNvSpPr/>
          <p:nvPr/>
        </p:nvSpPr>
        <p:spPr>
          <a:xfrm>
            <a:off x="520146" y="496956"/>
            <a:ext cx="11151705" cy="537706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3243B11D-1ED4-3BF9-3A09-092E4C52F4D0}"/>
              </a:ext>
            </a:extLst>
          </p:cNvPr>
          <p:cNvGraphicFramePr>
            <a:graphicFrameLocks/>
          </p:cNvGraphicFramePr>
          <p:nvPr>
            <p:extLst>
              <p:ext uri="{D42A27DB-BD31-4B8C-83A1-F6EECF244321}">
                <p14:modId xmlns:p14="http://schemas.microsoft.com/office/powerpoint/2010/main" val="3283188392"/>
              </p:ext>
            </p:extLst>
          </p:nvPr>
        </p:nvGraphicFramePr>
        <p:xfrm>
          <a:off x="663387" y="643467"/>
          <a:ext cx="10885145" cy="5120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71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orange gradient&#10;&#10;Description automatically generated">
            <a:extLst>
              <a:ext uri="{FF2B5EF4-FFF2-40B4-BE49-F238E27FC236}">
                <a16:creationId xmlns:a16="http://schemas.microsoft.com/office/drawing/2014/main" id="{671D80B0-A2B9-8DFE-F9FB-771A413ED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5168348"/>
          </a:xfrm>
          <a:prstGeom prst="rect">
            <a:avLst/>
          </a:prstGeom>
        </p:spPr>
      </p:pic>
      <p:pic>
        <p:nvPicPr>
          <p:cNvPr id="4" name="Picture 3" descr="A blue and orange gradient&#10;&#10;Description automatically generated">
            <a:extLst>
              <a:ext uri="{FF2B5EF4-FFF2-40B4-BE49-F238E27FC236}">
                <a16:creationId xmlns:a16="http://schemas.microsoft.com/office/drawing/2014/main" id="{FDA4E0BA-584F-7785-6914-F5E9DF9F0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47" y="6223414"/>
            <a:ext cx="11151705" cy="336411"/>
          </a:xfrm>
          <a:prstGeom prst="rect">
            <a:avLst/>
          </a:prstGeom>
        </p:spPr>
      </p:pic>
      <p:sp>
        <p:nvSpPr>
          <p:cNvPr id="10" name="Rectangle 9">
            <a:extLst>
              <a:ext uri="{FF2B5EF4-FFF2-40B4-BE49-F238E27FC236}">
                <a16:creationId xmlns:a16="http://schemas.microsoft.com/office/drawing/2014/main" id="{2EC30B25-9624-D75F-A337-9F4010275DCC}"/>
              </a:ext>
            </a:extLst>
          </p:cNvPr>
          <p:cNvSpPr/>
          <p:nvPr/>
        </p:nvSpPr>
        <p:spPr>
          <a:xfrm>
            <a:off x="520146" y="496956"/>
            <a:ext cx="11151705" cy="537706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84F013E5-CC25-9A30-35A6-92D2FD21EF64}"/>
              </a:ext>
            </a:extLst>
          </p:cNvPr>
          <p:cNvGraphicFramePr>
            <a:graphicFrameLocks/>
          </p:cNvGraphicFramePr>
          <p:nvPr>
            <p:extLst>
              <p:ext uri="{D42A27DB-BD31-4B8C-83A1-F6EECF244321}">
                <p14:modId xmlns:p14="http://schemas.microsoft.com/office/powerpoint/2010/main" val="113168592"/>
              </p:ext>
            </p:extLst>
          </p:nvPr>
        </p:nvGraphicFramePr>
        <p:xfrm>
          <a:off x="651753" y="643467"/>
          <a:ext cx="10896780" cy="51250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48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5A3359-11D2-5F3C-B294-D5587DFCFF49}"/>
              </a:ext>
            </a:extLst>
          </p:cNvPr>
          <p:cNvSpPr/>
          <p:nvPr/>
        </p:nvSpPr>
        <p:spPr>
          <a:xfrm>
            <a:off x="0" y="8005"/>
            <a:ext cx="12183790" cy="757790"/>
          </a:xfrm>
          <a:prstGeom prst="rect">
            <a:avLst/>
          </a:prstGeom>
          <a:gradFill>
            <a:gsLst>
              <a:gs pos="0">
                <a:srgbClr val="182851"/>
              </a:gs>
              <a:gs pos="55000">
                <a:srgbClr val="888888"/>
              </a:gs>
              <a:gs pos="83000">
                <a:srgbClr val="F7961F"/>
              </a:gs>
              <a:gs pos="100000">
                <a:srgbClr val="F7961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B8245-187C-BFBB-A947-F78626C05057}"/>
              </a:ext>
            </a:extLst>
          </p:cNvPr>
          <p:cNvSpPr txBox="1"/>
          <p:nvPr/>
        </p:nvSpPr>
        <p:spPr>
          <a:xfrm>
            <a:off x="8210" y="107457"/>
            <a:ext cx="12183789"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ea typeface="Lato Light" charset="0"/>
                <a:cs typeface="Arial" panose="020B0604020202020204" pitchFamily="34" charset="0"/>
              </a:rPr>
              <a:t>Contract Manager Perspective</a:t>
            </a:r>
          </a:p>
        </p:txBody>
      </p:sp>
      <p:pic>
        <p:nvPicPr>
          <p:cNvPr id="3" name="Picture 4" descr="partnership Icon - Free PNG &amp; SVG 365832 - Noun Project">
            <a:extLst>
              <a:ext uri="{FF2B5EF4-FFF2-40B4-BE49-F238E27FC236}">
                <a16:creationId xmlns:a16="http://schemas.microsoft.com/office/drawing/2014/main" id="{6D92699A-5F12-DD17-1810-12FD4D7F981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82100" y="225734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7014220-0EA7-E66C-396E-5EE97DE74D55}"/>
              </a:ext>
            </a:extLst>
          </p:cNvPr>
          <p:cNvSpPr txBox="1"/>
          <p:nvPr/>
        </p:nvSpPr>
        <p:spPr>
          <a:xfrm>
            <a:off x="9189476" y="4312444"/>
            <a:ext cx="1905000" cy="646331"/>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Partnership with Subrecipients</a:t>
            </a:r>
          </a:p>
        </p:txBody>
      </p:sp>
      <p:pic>
        <p:nvPicPr>
          <p:cNvPr id="9" name="Picture 2">
            <a:extLst>
              <a:ext uri="{FF2B5EF4-FFF2-40B4-BE49-F238E27FC236}">
                <a16:creationId xmlns:a16="http://schemas.microsoft.com/office/drawing/2014/main" id="{EA547C6A-475A-ADBC-0808-AA05571DD49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75805" y="2340383"/>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2F30B2F-1C3D-C3EE-A5A0-60A20324FDFF}"/>
              </a:ext>
            </a:extLst>
          </p:cNvPr>
          <p:cNvSpPr txBox="1"/>
          <p:nvPr/>
        </p:nvSpPr>
        <p:spPr>
          <a:xfrm>
            <a:off x="3556141" y="4399547"/>
            <a:ext cx="1905000" cy="646331"/>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Projection Submission</a:t>
            </a:r>
          </a:p>
        </p:txBody>
      </p:sp>
      <p:pic>
        <p:nvPicPr>
          <p:cNvPr id="11" name="Picture 6" descr="21,500+ Technical Support Icon Illustrations, Royalty-Free ...">
            <a:extLst>
              <a:ext uri="{FF2B5EF4-FFF2-40B4-BE49-F238E27FC236}">
                <a16:creationId xmlns:a16="http://schemas.microsoft.com/office/drawing/2014/main" id="{D1AD1759-2440-90F8-4823-E6A2DED1777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97892" y="2247636"/>
            <a:ext cx="2300013" cy="23000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2A4509B-7FE1-A218-24A1-BCD52F0C065B}"/>
              </a:ext>
            </a:extLst>
          </p:cNvPr>
          <p:cNvSpPr txBox="1"/>
          <p:nvPr/>
        </p:nvSpPr>
        <p:spPr>
          <a:xfrm>
            <a:off x="1144455" y="4403578"/>
            <a:ext cx="1905000" cy="646331"/>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Early Technical Assistance</a:t>
            </a:r>
          </a:p>
        </p:txBody>
      </p:sp>
      <p:sp>
        <p:nvSpPr>
          <p:cNvPr id="13" name="TextBox 12">
            <a:extLst>
              <a:ext uri="{FF2B5EF4-FFF2-40B4-BE49-F238E27FC236}">
                <a16:creationId xmlns:a16="http://schemas.microsoft.com/office/drawing/2014/main" id="{716F8F52-E213-2464-6431-46158890B0AC}"/>
              </a:ext>
            </a:extLst>
          </p:cNvPr>
          <p:cNvSpPr txBox="1"/>
          <p:nvPr/>
        </p:nvSpPr>
        <p:spPr>
          <a:xfrm>
            <a:off x="6431616" y="4356205"/>
            <a:ext cx="1905000" cy="646331"/>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In-Progress Monitoring</a:t>
            </a:r>
          </a:p>
        </p:txBody>
      </p:sp>
      <p:pic>
        <p:nvPicPr>
          <p:cNvPr id="14" name="Picture 8" descr="Monitoring System icon PNG and SVG Vector Free Download">
            <a:extLst>
              <a:ext uri="{FF2B5EF4-FFF2-40B4-BE49-F238E27FC236}">
                <a16:creationId xmlns:a16="http://schemas.microsoft.com/office/drawing/2014/main" id="{F9AB0234-2750-0C53-09D0-5AE0BE1D3D9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55379" y="2340383"/>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44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D0EF417-EE22-5E32-7E9D-7C5DC2832738}"/>
              </a:ext>
            </a:extLst>
          </p:cNvPr>
          <p:cNvGraphicFramePr/>
          <p:nvPr>
            <p:extLst>
              <p:ext uri="{D42A27DB-BD31-4B8C-83A1-F6EECF244321}">
                <p14:modId xmlns:p14="http://schemas.microsoft.com/office/powerpoint/2010/main" val="1163964602"/>
              </p:ext>
            </p:extLst>
          </p:nvPr>
        </p:nvGraphicFramePr>
        <p:xfrm>
          <a:off x="-9525" y="85344"/>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a:extLst>
              <a:ext uri="{FF2B5EF4-FFF2-40B4-BE49-F238E27FC236}">
                <a16:creationId xmlns:a16="http://schemas.microsoft.com/office/drawing/2014/main" id="{00D55B0A-C340-1376-C982-2C170FBC2B7E}"/>
              </a:ext>
            </a:extLst>
          </p:cNvPr>
          <p:cNvSpPr txBox="1"/>
          <p:nvPr/>
        </p:nvSpPr>
        <p:spPr>
          <a:xfrm>
            <a:off x="5968070" y="4555352"/>
            <a:ext cx="2324100" cy="646331"/>
          </a:xfrm>
          <a:prstGeom prst="rect">
            <a:avLst/>
          </a:prstGeom>
          <a:noFill/>
        </p:spPr>
        <p:txBody>
          <a:bodyPr wrap="square" rtlCol="0">
            <a:spAutoFit/>
          </a:bodyPr>
          <a:lstStyle/>
          <a:p>
            <a:pPr algn="ctr"/>
            <a:r>
              <a:rPr lang="en-US">
                <a:solidFill>
                  <a:srgbClr val="7030A0"/>
                </a:solidFill>
                <a:latin typeface="Arial"/>
                <a:cs typeface="Calibri"/>
              </a:rPr>
              <a:t>Communications &amp; Accountability</a:t>
            </a:r>
          </a:p>
        </p:txBody>
      </p:sp>
      <p:sp>
        <p:nvSpPr>
          <p:cNvPr id="15" name="TextBox 14">
            <a:extLst>
              <a:ext uri="{FF2B5EF4-FFF2-40B4-BE49-F238E27FC236}">
                <a16:creationId xmlns:a16="http://schemas.microsoft.com/office/drawing/2014/main" id="{75C195E6-496B-6886-D96C-1F0B4D27989D}"/>
              </a:ext>
            </a:extLst>
          </p:cNvPr>
          <p:cNvSpPr txBox="1"/>
          <p:nvPr/>
        </p:nvSpPr>
        <p:spPr>
          <a:xfrm>
            <a:off x="1806505" y="5218417"/>
            <a:ext cx="3356739" cy="646331"/>
          </a:xfrm>
          <a:prstGeom prst="rect">
            <a:avLst/>
          </a:prstGeom>
          <a:noFill/>
        </p:spPr>
        <p:txBody>
          <a:bodyPr wrap="square" rtlCol="0">
            <a:spAutoFit/>
          </a:bodyPr>
          <a:lstStyle/>
          <a:p>
            <a:pPr algn="ctr"/>
            <a:r>
              <a:rPr lang="en-US" dirty="0">
                <a:solidFill>
                  <a:schemeClr val="accent4"/>
                </a:solidFill>
                <a:latin typeface="Arial"/>
                <a:cs typeface="Arial"/>
              </a:rPr>
              <a:t>Communicate Vision &amp; Obtain Buy-in from Stakeholders</a:t>
            </a:r>
          </a:p>
        </p:txBody>
      </p:sp>
      <p:sp>
        <p:nvSpPr>
          <p:cNvPr id="2" name="Rectangle 1">
            <a:extLst>
              <a:ext uri="{FF2B5EF4-FFF2-40B4-BE49-F238E27FC236}">
                <a16:creationId xmlns:a16="http://schemas.microsoft.com/office/drawing/2014/main" id="{915A3359-11D2-5F3C-B294-D5587DFCFF49}"/>
              </a:ext>
            </a:extLst>
          </p:cNvPr>
          <p:cNvSpPr/>
          <p:nvPr/>
        </p:nvSpPr>
        <p:spPr>
          <a:xfrm>
            <a:off x="0" y="5717"/>
            <a:ext cx="12183790" cy="757790"/>
          </a:xfrm>
          <a:prstGeom prst="rect">
            <a:avLst/>
          </a:prstGeom>
          <a:gradFill>
            <a:gsLst>
              <a:gs pos="0">
                <a:srgbClr val="182851"/>
              </a:gs>
              <a:gs pos="55000">
                <a:srgbClr val="888888"/>
              </a:gs>
              <a:gs pos="83000">
                <a:srgbClr val="F7961F"/>
              </a:gs>
              <a:gs pos="100000">
                <a:srgbClr val="F7961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B784B2-845E-AC3F-04F8-2080EB16863F}"/>
              </a:ext>
            </a:extLst>
          </p:cNvPr>
          <p:cNvSpPr txBox="1"/>
          <p:nvPr/>
        </p:nvSpPr>
        <p:spPr>
          <a:xfrm>
            <a:off x="8210" y="107457"/>
            <a:ext cx="12183789"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ea typeface="Lato Light" charset="0"/>
                <a:cs typeface="Arial" panose="020B0604020202020204" pitchFamily="34" charset="0"/>
              </a:rPr>
              <a:t>Management Perspective</a:t>
            </a:r>
          </a:p>
        </p:txBody>
      </p:sp>
      <p:sp>
        <p:nvSpPr>
          <p:cNvPr id="7" name="TextBox 6">
            <a:extLst>
              <a:ext uri="{FF2B5EF4-FFF2-40B4-BE49-F238E27FC236}">
                <a16:creationId xmlns:a16="http://schemas.microsoft.com/office/drawing/2014/main" id="{482A2C83-B283-A995-098F-5243DE59BECC}"/>
              </a:ext>
            </a:extLst>
          </p:cNvPr>
          <p:cNvSpPr txBox="1"/>
          <p:nvPr/>
        </p:nvSpPr>
        <p:spPr>
          <a:xfrm>
            <a:off x="3502055" y="2095906"/>
            <a:ext cx="3514344" cy="923330"/>
          </a:xfrm>
          <a:prstGeom prst="rect">
            <a:avLst/>
          </a:prstGeom>
          <a:noFill/>
        </p:spPr>
        <p:txBody>
          <a:bodyPr wrap="square" rtlCol="0">
            <a:spAutoFit/>
          </a:bodyPr>
          <a:lstStyle/>
          <a:p>
            <a:pPr algn="ctr"/>
            <a:r>
              <a:rPr lang="en-US">
                <a:solidFill>
                  <a:srgbClr val="FF0000"/>
                </a:solidFill>
                <a:latin typeface="Arial"/>
                <a:cs typeface="Arial"/>
              </a:rPr>
              <a:t>Analyze Quarterly Performance &amp;  Project Activity Drawdowns</a:t>
            </a:r>
          </a:p>
          <a:p>
            <a:pPr algn="ctr"/>
            <a:endParaRPr lang="en-US">
              <a:solidFill>
                <a:srgbClr val="FF0000"/>
              </a:solidFill>
            </a:endParaRPr>
          </a:p>
        </p:txBody>
      </p:sp>
      <p:sp>
        <p:nvSpPr>
          <p:cNvPr id="9" name="TextBox 8">
            <a:extLst>
              <a:ext uri="{FF2B5EF4-FFF2-40B4-BE49-F238E27FC236}">
                <a16:creationId xmlns:a16="http://schemas.microsoft.com/office/drawing/2014/main" id="{6C80546C-4D7D-F921-A3D6-5B91B86CAC06}"/>
              </a:ext>
            </a:extLst>
          </p:cNvPr>
          <p:cNvSpPr txBox="1"/>
          <p:nvPr/>
        </p:nvSpPr>
        <p:spPr>
          <a:xfrm>
            <a:off x="7214087" y="1182101"/>
            <a:ext cx="3171443" cy="646331"/>
          </a:xfrm>
          <a:prstGeom prst="rect">
            <a:avLst/>
          </a:prstGeom>
          <a:noFill/>
        </p:spPr>
        <p:txBody>
          <a:bodyPr wrap="square" rtlCol="0">
            <a:spAutoFit/>
          </a:bodyPr>
          <a:lstStyle/>
          <a:p>
            <a:pPr algn="ctr"/>
            <a:r>
              <a:rPr lang="en-US">
                <a:solidFill>
                  <a:srgbClr val="13284C"/>
                </a:solidFill>
                <a:latin typeface="Arial"/>
                <a:cs typeface="Arial"/>
              </a:rPr>
              <a:t> Realistic Analytics of the Project Expenditures </a:t>
            </a:r>
          </a:p>
        </p:txBody>
      </p:sp>
      <p:sp>
        <p:nvSpPr>
          <p:cNvPr id="12" name="TextBox 11">
            <a:extLst>
              <a:ext uri="{FF2B5EF4-FFF2-40B4-BE49-F238E27FC236}">
                <a16:creationId xmlns:a16="http://schemas.microsoft.com/office/drawing/2014/main" id="{649EE031-2F44-D446-09C5-5781886B8037}"/>
              </a:ext>
            </a:extLst>
          </p:cNvPr>
          <p:cNvSpPr txBox="1"/>
          <p:nvPr/>
        </p:nvSpPr>
        <p:spPr>
          <a:xfrm>
            <a:off x="171451" y="1182101"/>
            <a:ext cx="3948897" cy="923330"/>
          </a:xfrm>
          <a:prstGeom prst="rect">
            <a:avLst/>
          </a:prstGeom>
          <a:noFill/>
        </p:spPr>
        <p:txBody>
          <a:bodyPr wrap="square" rtlCol="0">
            <a:spAutoFit/>
          </a:bodyPr>
          <a:lstStyle/>
          <a:p>
            <a:pPr algn="ctr"/>
            <a:r>
              <a:rPr lang="en-US" dirty="0">
                <a:solidFill>
                  <a:schemeClr val="accent3">
                    <a:lumMod val="50000"/>
                  </a:schemeClr>
                </a:solidFill>
                <a:latin typeface="Arial"/>
                <a:cs typeface="Arial"/>
              </a:rPr>
              <a:t>Identify Non-compliant Activities &amp; Develop a Strategy for Change </a:t>
            </a:r>
          </a:p>
          <a:p>
            <a:pPr algn="ctr"/>
            <a:endParaRPr lang="en-US" dirty="0">
              <a:solidFill>
                <a:schemeClr val="accent3">
                  <a:lumMod val="50000"/>
                </a:schemeClr>
              </a:solidFill>
            </a:endParaRPr>
          </a:p>
        </p:txBody>
      </p:sp>
      <p:sp>
        <p:nvSpPr>
          <p:cNvPr id="4" name="TextBox 3">
            <a:extLst>
              <a:ext uri="{FF2B5EF4-FFF2-40B4-BE49-F238E27FC236}">
                <a16:creationId xmlns:a16="http://schemas.microsoft.com/office/drawing/2014/main" id="{BE216D15-607C-2635-AB48-2B9BF88D56D1}"/>
              </a:ext>
            </a:extLst>
          </p:cNvPr>
          <p:cNvSpPr txBox="1"/>
          <p:nvPr/>
        </p:nvSpPr>
        <p:spPr>
          <a:xfrm>
            <a:off x="8702472" y="5173108"/>
            <a:ext cx="3171443" cy="646331"/>
          </a:xfrm>
          <a:prstGeom prst="rect">
            <a:avLst/>
          </a:prstGeom>
          <a:noFill/>
        </p:spPr>
        <p:txBody>
          <a:bodyPr wrap="square" rtlCol="0">
            <a:spAutoFit/>
          </a:bodyPr>
          <a:lstStyle/>
          <a:p>
            <a:pPr algn="ctr"/>
            <a:r>
              <a:rPr lang="en-US">
                <a:solidFill>
                  <a:srgbClr val="00B0F0"/>
                </a:solidFill>
                <a:latin typeface="Arial"/>
                <a:cs typeface="Arial"/>
              </a:rPr>
              <a:t>Maintain a Positive Outlook &amp; Recognize the Wins </a:t>
            </a:r>
          </a:p>
        </p:txBody>
      </p:sp>
      <p:sp>
        <p:nvSpPr>
          <p:cNvPr id="20" name="Cloud 19">
            <a:extLst>
              <a:ext uri="{FF2B5EF4-FFF2-40B4-BE49-F238E27FC236}">
                <a16:creationId xmlns:a16="http://schemas.microsoft.com/office/drawing/2014/main" id="{21E9FDF2-12F9-7A0C-BBEF-233568B3D95D}"/>
              </a:ext>
            </a:extLst>
          </p:cNvPr>
          <p:cNvSpPr/>
          <p:nvPr/>
        </p:nvSpPr>
        <p:spPr>
          <a:xfrm>
            <a:off x="-1315" y="763507"/>
            <a:ext cx="4525690" cy="1433593"/>
          </a:xfrm>
          <a:prstGeom prst="cloud">
            <a:avLst/>
          </a:prstGeom>
          <a:noFill/>
          <a:ln w="12700">
            <a:solidFill>
              <a:srgbClr val="7C7C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9DB84E23-1FF5-64DF-E278-4D6203CD3AEA}"/>
              </a:ext>
            </a:extLst>
          </p:cNvPr>
          <p:cNvSpPr/>
          <p:nvPr/>
        </p:nvSpPr>
        <p:spPr>
          <a:xfrm>
            <a:off x="3349654" y="1679575"/>
            <a:ext cx="3759981" cy="1433593"/>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E5DD0422-B664-0D00-DC7B-DC5CABFA8107}"/>
              </a:ext>
            </a:extLst>
          </p:cNvPr>
          <p:cNvSpPr/>
          <p:nvPr/>
        </p:nvSpPr>
        <p:spPr>
          <a:xfrm>
            <a:off x="1645174" y="4819489"/>
            <a:ext cx="3514344" cy="1433593"/>
          </a:xfrm>
          <a:prstGeom prst="cloud">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a:extLst>
              <a:ext uri="{FF2B5EF4-FFF2-40B4-BE49-F238E27FC236}">
                <a16:creationId xmlns:a16="http://schemas.microsoft.com/office/drawing/2014/main" id="{CD4E9F27-D2A0-A64F-6D2D-036134BD4C09}"/>
              </a:ext>
            </a:extLst>
          </p:cNvPr>
          <p:cNvSpPr/>
          <p:nvPr/>
        </p:nvSpPr>
        <p:spPr>
          <a:xfrm>
            <a:off x="7188200" y="939800"/>
            <a:ext cx="3171443" cy="1200328"/>
          </a:xfrm>
          <a:prstGeom prst="cloud">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039C4C7F-08F8-32B5-C121-6F777BA99059}"/>
              </a:ext>
            </a:extLst>
          </p:cNvPr>
          <p:cNvSpPr/>
          <p:nvPr/>
        </p:nvSpPr>
        <p:spPr>
          <a:xfrm>
            <a:off x="5788025" y="4343400"/>
            <a:ext cx="2554945" cy="1200329"/>
          </a:xfrm>
          <a:prstGeom prst="cloud">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a:extLst>
              <a:ext uri="{FF2B5EF4-FFF2-40B4-BE49-F238E27FC236}">
                <a16:creationId xmlns:a16="http://schemas.microsoft.com/office/drawing/2014/main" id="{DF01F595-623E-806F-2BCA-E277EAEA62B5}"/>
              </a:ext>
            </a:extLst>
          </p:cNvPr>
          <p:cNvSpPr/>
          <p:nvPr/>
        </p:nvSpPr>
        <p:spPr>
          <a:xfrm>
            <a:off x="8404846" y="4756377"/>
            <a:ext cx="3665981" cy="1433593"/>
          </a:xfrm>
          <a:prstGeom prst="cloud">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81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F76892-BB1E-6991-381A-90EE88064E0D}"/>
              </a:ext>
            </a:extLst>
          </p:cNvPr>
          <p:cNvPicPr>
            <a:picLocks noChangeAspect="1"/>
          </p:cNvPicPr>
          <p:nvPr/>
        </p:nvPicPr>
        <p:blipFill>
          <a:blip r:embed="rId3"/>
          <a:stretch>
            <a:fillRect/>
          </a:stretch>
        </p:blipFill>
        <p:spPr>
          <a:xfrm>
            <a:off x="-21" y="0"/>
            <a:ext cx="5593451" cy="6861808"/>
          </a:xfrm>
          <a:prstGeom prst="rect">
            <a:avLst/>
          </a:prstGeom>
        </p:spPr>
      </p:pic>
      <p:sp>
        <p:nvSpPr>
          <p:cNvPr id="11" name="Rectangle 10">
            <a:extLst>
              <a:ext uri="{FF2B5EF4-FFF2-40B4-BE49-F238E27FC236}">
                <a16:creationId xmlns:a16="http://schemas.microsoft.com/office/drawing/2014/main" id="{490FEAF6-F375-1806-4719-2DDF79E5AE25}"/>
              </a:ext>
            </a:extLst>
          </p:cNvPr>
          <p:cNvSpPr/>
          <p:nvPr/>
        </p:nvSpPr>
        <p:spPr>
          <a:xfrm>
            <a:off x="5593428" y="-3808"/>
            <a:ext cx="6598572" cy="757790"/>
          </a:xfrm>
          <a:prstGeom prst="rect">
            <a:avLst/>
          </a:prstGeom>
          <a:gradFill>
            <a:gsLst>
              <a:gs pos="0">
                <a:srgbClr val="182851"/>
              </a:gs>
              <a:gs pos="55000">
                <a:srgbClr val="888888"/>
              </a:gs>
              <a:gs pos="83000">
                <a:srgbClr val="F7961F"/>
              </a:gs>
              <a:gs pos="100000">
                <a:srgbClr val="F7961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6EF299C-2D57-FE7D-1A16-E78B3D51C4C2}"/>
              </a:ext>
            </a:extLst>
          </p:cNvPr>
          <p:cNvSpPr txBox="1"/>
          <p:nvPr/>
        </p:nvSpPr>
        <p:spPr>
          <a:xfrm>
            <a:off x="5593429" y="107457"/>
            <a:ext cx="6598569"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ea typeface="Lato Light" charset="0"/>
                <a:cs typeface="Arial" panose="020B0604020202020204" pitchFamily="34" charset="0"/>
              </a:rPr>
              <a:t>Down to the Wire</a:t>
            </a:r>
          </a:p>
        </p:txBody>
      </p:sp>
      <p:sp>
        <p:nvSpPr>
          <p:cNvPr id="6" name="Rectangle 5">
            <a:extLst>
              <a:ext uri="{FF2B5EF4-FFF2-40B4-BE49-F238E27FC236}">
                <a16:creationId xmlns:a16="http://schemas.microsoft.com/office/drawing/2014/main" id="{7AC1981A-709A-DAAE-20EA-B74A3B8D4223}"/>
              </a:ext>
            </a:extLst>
          </p:cNvPr>
          <p:cNvSpPr/>
          <p:nvPr/>
        </p:nvSpPr>
        <p:spPr>
          <a:xfrm>
            <a:off x="0" y="-7616"/>
            <a:ext cx="5593426" cy="6861808"/>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5" name="Text Placeholder 3">
            <a:extLst>
              <a:ext uri="{FF2B5EF4-FFF2-40B4-BE49-F238E27FC236}">
                <a16:creationId xmlns:a16="http://schemas.microsoft.com/office/drawing/2014/main" id="{CFCB98CD-678B-28F7-68EF-B7A588EB9196}"/>
              </a:ext>
            </a:extLst>
          </p:cNvPr>
          <p:cNvSpPr txBox="1">
            <a:spLocks/>
          </p:cNvSpPr>
          <p:nvPr/>
        </p:nvSpPr>
        <p:spPr>
          <a:xfrm>
            <a:off x="5886143" y="861439"/>
            <a:ext cx="5997254" cy="57552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dirty="0">
                <a:latin typeface="Arial"/>
                <a:cs typeface="Calibri"/>
              </a:rPr>
              <a:t>Rally the Troops  </a:t>
            </a:r>
          </a:p>
          <a:p>
            <a:pPr>
              <a:lnSpc>
                <a:spcPct val="150000"/>
              </a:lnSpc>
            </a:pPr>
            <a:r>
              <a:rPr lang="en-US" sz="2000" dirty="0">
                <a:latin typeface="Arial"/>
                <a:cs typeface="Calibri"/>
              </a:rPr>
              <a:t>Reflect Why the Goal Matters  </a:t>
            </a:r>
          </a:p>
          <a:p>
            <a:pPr>
              <a:lnSpc>
                <a:spcPct val="150000"/>
              </a:lnSpc>
            </a:pPr>
            <a:r>
              <a:rPr lang="en-US" sz="2000" dirty="0">
                <a:latin typeface="Arial"/>
                <a:cs typeface="Calibri"/>
              </a:rPr>
              <a:t>Remain Focused and Motivated  </a:t>
            </a:r>
          </a:p>
          <a:p>
            <a:pPr>
              <a:lnSpc>
                <a:spcPct val="150000"/>
              </a:lnSpc>
            </a:pPr>
            <a:r>
              <a:rPr lang="en-US" sz="2000" dirty="0">
                <a:latin typeface="Arial"/>
                <a:cs typeface="Calibri"/>
              </a:rPr>
              <a:t>Define the Success </a:t>
            </a:r>
          </a:p>
          <a:p>
            <a:pPr>
              <a:lnSpc>
                <a:spcPct val="150000"/>
              </a:lnSpc>
            </a:pPr>
            <a:r>
              <a:rPr lang="en-US" sz="2000" dirty="0">
                <a:latin typeface="Arial"/>
                <a:cs typeface="Calibri"/>
              </a:rPr>
              <a:t>Stay Present During the Crunch </a:t>
            </a:r>
          </a:p>
          <a:p>
            <a:pPr>
              <a:lnSpc>
                <a:spcPct val="150000"/>
              </a:lnSpc>
            </a:pPr>
            <a:r>
              <a:rPr lang="en-US" sz="2000" dirty="0">
                <a:latin typeface="Arial"/>
                <a:cs typeface="Calibri"/>
              </a:rPr>
              <a:t>Moments of Celebration  </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030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57469B6627E24DB7253DF74BC60F4C" ma:contentTypeVersion="12" ma:contentTypeDescription="Create a new document." ma:contentTypeScope="" ma:versionID="7e7dcd415bcb4e6ec027b0a17e54bf9b">
  <xsd:schema xmlns:xsd="http://www.w3.org/2001/XMLSchema" xmlns:xs="http://www.w3.org/2001/XMLSchema" xmlns:p="http://schemas.microsoft.com/office/2006/metadata/properties" xmlns:ns3="f313fd67-d17a-4532-8c3c-b176747a18a1" xmlns:ns4="8685b722-d244-4978-a069-37f73aa85345" targetNamespace="http://schemas.microsoft.com/office/2006/metadata/properties" ma:root="true" ma:fieldsID="dadd12ab9feed9f4fb6955285e70ae37" ns3:_="" ns4:_="">
    <xsd:import namespace="f313fd67-d17a-4532-8c3c-b176747a18a1"/>
    <xsd:import namespace="8685b722-d244-4978-a069-37f73aa8534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3fd67-d17a-4532-8c3c-b176747a18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5b722-d244-4978-a069-37f73aa8534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685b722-d244-4978-a069-37f73aa85345" xsi:nil="true"/>
  </documentManagement>
</p:properties>
</file>

<file path=customXml/itemProps1.xml><?xml version="1.0" encoding="utf-8"?>
<ds:datastoreItem xmlns:ds="http://schemas.openxmlformats.org/officeDocument/2006/customXml" ds:itemID="{BF376B65-EB2A-446A-813B-A970F608BC95}">
  <ds:schemaRefs>
    <ds:schemaRef ds:uri="8685b722-d244-4978-a069-37f73aa85345"/>
    <ds:schemaRef ds:uri="f313fd67-d17a-4532-8c3c-b176747a18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698740-2179-4A01-AFDF-CD2FAB958A51}">
  <ds:schemaRefs>
    <ds:schemaRef ds:uri="http://schemas.microsoft.com/sharepoint/v3/contenttype/forms"/>
  </ds:schemaRefs>
</ds:datastoreItem>
</file>

<file path=customXml/itemProps3.xml><?xml version="1.0" encoding="utf-8"?>
<ds:datastoreItem xmlns:ds="http://schemas.openxmlformats.org/officeDocument/2006/customXml" ds:itemID="{2E21481D-6A54-4472-948C-592CA797206E}">
  <ds:schemaRefs>
    <ds:schemaRef ds:uri="http://www.w3.org/XML/1998/namespac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 ds:uri="http://schemas.microsoft.com/office/infopath/2007/PartnerControls"/>
    <ds:schemaRef ds:uri="8685b722-d244-4978-a069-37f73aa85345"/>
    <ds:schemaRef ds:uri="f313fd67-d17a-4532-8c3c-b176747a18a1"/>
  </ds:schemaRefs>
</ds:datastoreItem>
</file>

<file path=docProps/app.xml><?xml version="1.0" encoding="utf-8"?>
<Properties xmlns="http://schemas.openxmlformats.org/officeDocument/2006/extended-properties" xmlns:vt="http://schemas.openxmlformats.org/officeDocument/2006/docPropsVTypes">
  <TotalTime>2</TotalTime>
  <Words>1968</Words>
  <Application>Microsoft Office PowerPoint</Application>
  <PresentationFormat>Widescreen</PresentationFormat>
  <Paragraphs>179</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Futura Hv BT</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LACDA Program Implementation Success</dc:title>
  <dc:creator>Micah Chen</dc:creator>
  <cp:lastModifiedBy>Micah Chen</cp:lastModifiedBy>
  <cp:revision>3</cp:revision>
  <cp:lastPrinted>2023-05-18T18:49:32Z</cp:lastPrinted>
  <dcterms:created xsi:type="dcterms:W3CDTF">2023-03-15T16:14:24Z</dcterms:created>
  <dcterms:modified xsi:type="dcterms:W3CDTF">2024-06-07T19:21:01Z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0x0101002157469B6627E24DB7253DF74BC60F4C</vt:lpwstr>
  </property>
</Properties>
</file>